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56" r:id="rId2"/>
    <p:sldId id="290" r:id="rId3"/>
    <p:sldId id="263" r:id="rId4"/>
    <p:sldId id="280" r:id="rId5"/>
    <p:sldId id="281" r:id="rId6"/>
    <p:sldId id="282" r:id="rId7"/>
    <p:sldId id="286" r:id="rId8"/>
    <p:sldId id="285" r:id="rId9"/>
    <p:sldId id="283" r:id="rId10"/>
    <p:sldId id="284" r:id="rId11"/>
    <p:sldId id="287" r:id="rId12"/>
    <p:sldId id="299" r:id="rId13"/>
    <p:sldId id="300" r:id="rId14"/>
    <p:sldId id="301" r:id="rId15"/>
    <p:sldId id="294" r:id="rId16"/>
    <p:sldId id="295" r:id="rId17"/>
    <p:sldId id="302" r:id="rId18"/>
    <p:sldId id="298" r:id="rId19"/>
    <p:sldId id="296" r:id="rId20"/>
    <p:sldId id="297" r:id="rId21"/>
    <p:sldId id="288" r:id="rId22"/>
    <p:sldId id="257" r:id="rId23"/>
    <p:sldId id="259" r:id="rId24"/>
    <p:sldId id="260" r:id="rId25"/>
    <p:sldId id="261" r:id="rId26"/>
    <p:sldId id="258" r:id="rId27"/>
    <p:sldId id="262" r:id="rId28"/>
    <p:sldId id="289" r:id="rId29"/>
    <p:sldId id="276" r:id="rId30"/>
    <p:sldId id="277" r:id="rId31"/>
    <p:sldId id="278" r:id="rId32"/>
    <p:sldId id="279" r:id="rId33"/>
    <p:sldId id="266" r:id="rId34"/>
    <p:sldId id="265" r:id="rId35"/>
    <p:sldId id="267" r:id="rId36"/>
    <p:sldId id="268" r:id="rId37"/>
    <p:sldId id="269" r:id="rId38"/>
    <p:sldId id="270" r:id="rId39"/>
    <p:sldId id="272" r:id="rId40"/>
    <p:sldId id="271" r:id="rId41"/>
    <p:sldId id="273" r:id="rId42"/>
    <p:sldId id="274" r:id="rId43"/>
    <p:sldId id="27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63" autoAdjust="0"/>
  </p:normalViewPr>
  <p:slideViewPr>
    <p:cSldViewPr>
      <p:cViewPr varScale="1">
        <p:scale>
          <a:sx n="60" d="100"/>
          <a:sy n="60" d="100"/>
        </p:scale>
        <p:origin x="1038" y="60"/>
      </p:cViewPr>
      <p:guideLst>
        <p:guide orient="horz" pos="2160"/>
        <p:guide pos="288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611FB8-0C1A-0F4B-8636-DE796ACDDB08}" type="doc">
      <dgm:prSet loTypeId="urn:microsoft.com/office/officeart/2005/8/layout/list1" loCatId="" qsTypeId="urn:microsoft.com/office/officeart/2005/8/quickstyle/simple5" qsCatId="simple" csTypeId="urn:microsoft.com/office/officeart/2005/8/colors/accent5_4" csCatId="accent5" phldr="1"/>
      <dgm:spPr/>
      <dgm:t>
        <a:bodyPr/>
        <a:lstStyle/>
        <a:p>
          <a:endParaRPr lang="zh-CN" altLang="en-US"/>
        </a:p>
      </dgm:t>
    </dgm:pt>
    <dgm:pt modelId="{F93B7988-72A8-474C-A83D-646CE27ACB1E}">
      <dgm:prSet phldrT="[文本]" custT="1"/>
      <dgm:spPr/>
      <dgm:t>
        <a:bodyPr/>
        <a:lstStyle/>
        <a:p>
          <a:r>
            <a:rPr lang="en-US" altLang="zh-CN" sz="1800" smtClean="0">
              <a:solidFill>
                <a:srgbClr val="000000"/>
              </a:solidFill>
              <a:latin typeface="Avenir Medium"/>
              <a:cs typeface="Avenir Medium"/>
            </a:rPr>
            <a:t>Produce comprehensive models</a:t>
          </a:r>
          <a:endParaRPr lang="zh-CN" altLang="en-US" sz="1800" dirty="0">
            <a:solidFill>
              <a:srgbClr val="000000"/>
            </a:solidFill>
            <a:latin typeface="Avenir Medium"/>
            <a:cs typeface="Avenir Medium"/>
          </a:endParaRPr>
        </a:p>
      </dgm:t>
    </dgm:pt>
    <dgm:pt modelId="{F5E9A537-6C78-0F49-A61E-EF7970ECB3B2}" type="parTrans" cxnId="{3E65B556-9792-B843-A5E1-753791AF76BF}">
      <dgm:prSet/>
      <dgm:spPr/>
      <dgm:t>
        <a:bodyPr/>
        <a:lstStyle/>
        <a:p>
          <a:endParaRPr lang="zh-CN" altLang="en-US" sz="1800">
            <a:solidFill>
              <a:srgbClr val="000000"/>
            </a:solidFill>
            <a:latin typeface="Avenir Medium"/>
            <a:cs typeface="Avenir Medium"/>
          </a:endParaRPr>
        </a:p>
      </dgm:t>
    </dgm:pt>
    <dgm:pt modelId="{A999FFEC-E9EF-8849-80AA-BDC58C2BE70A}" type="sibTrans" cxnId="{3E65B556-9792-B843-A5E1-753791AF76BF}">
      <dgm:prSet/>
      <dgm:spPr/>
      <dgm:t>
        <a:bodyPr/>
        <a:lstStyle/>
        <a:p>
          <a:endParaRPr lang="zh-CN" altLang="en-US" sz="1800">
            <a:solidFill>
              <a:srgbClr val="000000"/>
            </a:solidFill>
            <a:latin typeface="Avenir Medium"/>
            <a:cs typeface="Avenir Medium"/>
          </a:endParaRPr>
        </a:p>
      </dgm:t>
    </dgm:pt>
    <dgm:pt modelId="{0A88E987-E25C-0F48-88D9-90389AF7B1F7}">
      <dgm:prSet phldrT="[文本]" custT="1"/>
      <dgm:spPr/>
      <dgm:t>
        <a:bodyPr/>
        <a:lstStyle/>
        <a:p>
          <a:r>
            <a:rPr lang="en-US" altLang="zh-CN" sz="1800" dirty="0" smtClean="0">
              <a:solidFill>
                <a:srgbClr val="000000"/>
              </a:solidFill>
              <a:latin typeface="Avenir Medium"/>
              <a:cs typeface="Avenir Medium"/>
            </a:rPr>
            <a:t>When attributes contribute equally and independently to the decision</a:t>
          </a:r>
          <a:endParaRPr lang="zh-CN" altLang="en-US" sz="1800" dirty="0">
            <a:solidFill>
              <a:srgbClr val="000000"/>
            </a:solidFill>
            <a:latin typeface="Avenir Medium"/>
            <a:cs typeface="Avenir Medium"/>
          </a:endParaRPr>
        </a:p>
      </dgm:t>
    </dgm:pt>
    <dgm:pt modelId="{079867C1-A181-8945-813C-91F469451A0F}" type="parTrans" cxnId="{4FBF4270-A591-904A-B3E9-6E356C9E21F6}">
      <dgm:prSet/>
      <dgm:spPr/>
      <dgm:t>
        <a:bodyPr/>
        <a:lstStyle/>
        <a:p>
          <a:endParaRPr lang="zh-CN" altLang="en-US" sz="1800">
            <a:solidFill>
              <a:srgbClr val="000000"/>
            </a:solidFill>
            <a:latin typeface="Avenir Medium"/>
            <a:cs typeface="Avenir Medium"/>
          </a:endParaRPr>
        </a:p>
      </dgm:t>
    </dgm:pt>
    <dgm:pt modelId="{0526BB6B-825E-B34F-B58F-E4332AD825B8}" type="sibTrans" cxnId="{4FBF4270-A591-904A-B3E9-6E356C9E21F6}">
      <dgm:prSet/>
      <dgm:spPr/>
      <dgm:t>
        <a:bodyPr/>
        <a:lstStyle/>
        <a:p>
          <a:endParaRPr lang="zh-CN" altLang="en-US" sz="1800">
            <a:solidFill>
              <a:srgbClr val="000000"/>
            </a:solidFill>
            <a:latin typeface="Avenir Medium"/>
            <a:cs typeface="Avenir Medium"/>
          </a:endParaRPr>
        </a:p>
      </dgm:t>
    </dgm:pt>
    <dgm:pt modelId="{897BCBAF-B065-6E41-AB9B-D6A0B4762837}">
      <dgm:prSet phldrT="[文本]" custT="1"/>
      <dgm:spPr/>
      <dgm:t>
        <a:bodyPr/>
        <a:lstStyle/>
        <a:p>
          <a:r>
            <a:rPr lang="en-US" altLang="zh-CN" sz="1800" dirty="0" smtClean="0">
              <a:solidFill>
                <a:srgbClr val="000000"/>
              </a:solidFill>
              <a:latin typeface="Avenir Medium"/>
              <a:cs typeface="Avenir Medium"/>
            </a:rPr>
            <a:t>Simply stores the training data without processing it</a:t>
          </a:r>
          <a:endParaRPr lang="zh-CN" altLang="en-US" sz="1800" dirty="0">
            <a:solidFill>
              <a:srgbClr val="000000"/>
            </a:solidFill>
            <a:latin typeface="Avenir Medium"/>
            <a:cs typeface="Avenir Medium"/>
          </a:endParaRPr>
        </a:p>
      </dgm:t>
    </dgm:pt>
    <dgm:pt modelId="{46B0BFC3-A4AC-714F-B3ED-79601D89BD15}" type="parTrans" cxnId="{206ED005-77B8-F044-81D0-245F3DACBC60}">
      <dgm:prSet/>
      <dgm:spPr/>
      <dgm:t>
        <a:bodyPr/>
        <a:lstStyle/>
        <a:p>
          <a:endParaRPr lang="zh-CN" altLang="en-US" sz="1800">
            <a:solidFill>
              <a:srgbClr val="000000"/>
            </a:solidFill>
            <a:latin typeface="Avenir Medium"/>
            <a:cs typeface="Avenir Medium"/>
          </a:endParaRPr>
        </a:p>
      </dgm:t>
    </dgm:pt>
    <dgm:pt modelId="{086A86CE-ACFD-CF4A-9049-E024927BDBA0}" type="sibTrans" cxnId="{206ED005-77B8-F044-81D0-245F3DACBC60}">
      <dgm:prSet/>
      <dgm:spPr/>
      <dgm:t>
        <a:bodyPr/>
        <a:lstStyle/>
        <a:p>
          <a:endParaRPr lang="zh-CN" altLang="en-US" sz="1800">
            <a:solidFill>
              <a:srgbClr val="000000"/>
            </a:solidFill>
            <a:latin typeface="Avenir Medium"/>
            <a:cs typeface="Avenir Medium"/>
          </a:endParaRPr>
        </a:p>
      </dgm:t>
    </dgm:pt>
    <dgm:pt modelId="{DF7C1F21-E3D1-CC4E-8914-733FA53B9121}">
      <dgm:prSet custT="1"/>
      <dgm:spPr/>
      <dgm:t>
        <a:bodyPr/>
        <a:lstStyle/>
        <a:p>
          <a:r>
            <a:rPr lang="en-US" altLang="zh-CN" sz="1800" smtClean="0">
              <a:solidFill>
                <a:srgbClr val="000000"/>
              </a:solidFill>
              <a:latin typeface="Avenir Medium"/>
              <a:cs typeface="Avenir Medium"/>
            </a:rPr>
            <a:t>Calculate a linear decision boundary</a:t>
          </a:r>
          <a:endParaRPr lang="zh-CN" altLang="en-US" sz="1800" dirty="0">
            <a:solidFill>
              <a:srgbClr val="000000"/>
            </a:solidFill>
            <a:latin typeface="Avenir Medium"/>
            <a:cs typeface="Avenir Medium"/>
          </a:endParaRPr>
        </a:p>
      </dgm:t>
    </dgm:pt>
    <dgm:pt modelId="{71CAFEDD-D17B-0247-A3D1-7D9D65D44EBC}" type="parTrans" cxnId="{CBF37AC6-8EFE-A940-8D57-58644068112E}">
      <dgm:prSet/>
      <dgm:spPr/>
      <dgm:t>
        <a:bodyPr/>
        <a:lstStyle/>
        <a:p>
          <a:endParaRPr lang="zh-CN" altLang="en-US" sz="1800">
            <a:solidFill>
              <a:srgbClr val="000000"/>
            </a:solidFill>
            <a:latin typeface="Avenir Medium"/>
            <a:cs typeface="Avenir Medium"/>
          </a:endParaRPr>
        </a:p>
      </dgm:t>
    </dgm:pt>
    <dgm:pt modelId="{54CD5366-C837-5747-925D-401413230A23}" type="sibTrans" cxnId="{CBF37AC6-8EFE-A940-8D57-58644068112E}">
      <dgm:prSet/>
      <dgm:spPr/>
      <dgm:t>
        <a:bodyPr/>
        <a:lstStyle/>
        <a:p>
          <a:endParaRPr lang="zh-CN" altLang="en-US" sz="1800">
            <a:solidFill>
              <a:srgbClr val="000000"/>
            </a:solidFill>
            <a:latin typeface="Avenir Medium"/>
            <a:cs typeface="Avenir Medium"/>
          </a:endParaRPr>
        </a:p>
      </dgm:t>
    </dgm:pt>
    <dgm:pt modelId="{8B002FFA-F476-3544-9220-6DC210A6E62A}">
      <dgm:prSet custT="1"/>
      <dgm:spPr/>
      <dgm:t>
        <a:bodyPr/>
        <a:lstStyle/>
        <a:p>
          <a:r>
            <a:rPr lang="en-US" altLang="zh-CN" sz="1800" dirty="0" smtClean="0">
              <a:solidFill>
                <a:srgbClr val="000000"/>
              </a:solidFill>
              <a:latin typeface="Avenir Medium"/>
              <a:cs typeface="Avenir Medium"/>
            </a:rPr>
            <a:t>Avoids </a:t>
          </a:r>
          <a:r>
            <a:rPr lang="en-US" altLang="zh-CN" sz="1800" dirty="0" err="1" smtClean="0">
              <a:solidFill>
                <a:srgbClr val="000000"/>
              </a:solidFill>
              <a:latin typeface="Avenir Medium"/>
              <a:cs typeface="Avenir Medium"/>
            </a:rPr>
            <a:t>overfitting</a:t>
          </a:r>
          <a:r>
            <a:rPr lang="en-US" altLang="zh-CN" sz="1800" dirty="0" smtClean="0">
              <a:solidFill>
                <a:srgbClr val="000000"/>
              </a:solidFill>
              <a:latin typeface="Avenir Medium"/>
              <a:cs typeface="Avenir Medium"/>
            </a:rPr>
            <a:t>, even with large numbers of attributes</a:t>
          </a:r>
          <a:endParaRPr lang="zh-CN" altLang="en-US" sz="1800" dirty="0">
            <a:solidFill>
              <a:srgbClr val="000000"/>
            </a:solidFill>
            <a:latin typeface="Avenir Medium"/>
            <a:cs typeface="Avenir Medium"/>
          </a:endParaRPr>
        </a:p>
      </dgm:t>
    </dgm:pt>
    <dgm:pt modelId="{1290ADB0-9517-C54D-8DB4-201C54753966}" type="parTrans" cxnId="{EA594E3B-2C30-FD4F-B045-5A73A7D6EB5F}">
      <dgm:prSet/>
      <dgm:spPr/>
      <dgm:t>
        <a:bodyPr/>
        <a:lstStyle/>
        <a:p>
          <a:endParaRPr lang="zh-CN" altLang="en-US" sz="1800">
            <a:solidFill>
              <a:srgbClr val="000000"/>
            </a:solidFill>
            <a:latin typeface="Avenir Medium"/>
            <a:cs typeface="Avenir Medium"/>
          </a:endParaRPr>
        </a:p>
      </dgm:t>
    </dgm:pt>
    <dgm:pt modelId="{4CC89AC2-4C26-8243-80B9-7501F9F16D98}" type="sibTrans" cxnId="{EA594E3B-2C30-FD4F-B045-5A73A7D6EB5F}">
      <dgm:prSet/>
      <dgm:spPr/>
      <dgm:t>
        <a:bodyPr/>
        <a:lstStyle/>
        <a:p>
          <a:endParaRPr lang="zh-CN" altLang="en-US" sz="1800">
            <a:solidFill>
              <a:srgbClr val="000000"/>
            </a:solidFill>
            <a:latin typeface="Avenir Medium"/>
            <a:cs typeface="Avenir Medium"/>
          </a:endParaRPr>
        </a:p>
      </dgm:t>
    </dgm:pt>
    <dgm:pt modelId="{186072A4-DC36-8A49-A126-BF8E7C26BAA1}">
      <dgm:prSet custT="1"/>
      <dgm:spPr/>
      <dgm:t>
        <a:bodyPr/>
        <a:lstStyle/>
        <a:p>
          <a:r>
            <a:rPr lang="en-US" altLang="zh-CN" sz="1800" dirty="0" smtClean="0">
              <a:solidFill>
                <a:srgbClr val="000000"/>
              </a:solidFill>
              <a:latin typeface="Avenir Medium"/>
              <a:cs typeface="Avenir Medium"/>
            </a:rPr>
            <a:t>Determines the baseline performance </a:t>
          </a:r>
          <a:endParaRPr lang="zh-CN" altLang="en-US" sz="1800" dirty="0">
            <a:solidFill>
              <a:srgbClr val="000000"/>
            </a:solidFill>
            <a:latin typeface="Avenir Medium"/>
            <a:cs typeface="Avenir Medium"/>
          </a:endParaRPr>
        </a:p>
      </dgm:t>
    </dgm:pt>
    <dgm:pt modelId="{A52F2B01-5EAB-6C47-A93D-2815116EF6E4}" type="parTrans" cxnId="{955DBEED-DA4F-8143-A1E4-94658DDAB5A2}">
      <dgm:prSet/>
      <dgm:spPr/>
      <dgm:t>
        <a:bodyPr/>
        <a:lstStyle/>
        <a:p>
          <a:endParaRPr lang="zh-CN" altLang="en-US" sz="1800">
            <a:solidFill>
              <a:srgbClr val="000000"/>
            </a:solidFill>
            <a:latin typeface="Avenir Medium"/>
            <a:cs typeface="Avenir Medium"/>
          </a:endParaRPr>
        </a:p>
      </dgm:t>
    </dgm:pt>
    <dgm:pt modelId="{A65A693C-DE2A-0C42-93C5-F8465FB13C13}" type="sibTrans" cxnId="{955DBEED-DA4F-8143-A1E4-94658DDAB5A2}">
      <dgm:prSet/>
      <dgm:spPr/>
      <dgm:t>
        <a:bodyPr/>
        <a:lstStyle/>
        <a:p>
          <a:endParaRPr lang="zh-CN" altLang="en-US" sz="1800">
            <a:solidFill>
              <a:srgbClr val="000000"/>
            </a:solidFill>
            <a:latin typeface="Avenir Medium"/>
            <a:cs typeface="Avenir Medium"/>
          </a:endParaRPr>
        </a:p>
      </dgm:t>
    </dgm:pt>
    <dgm:pt modelId="{4587127F-55BD-8A4F-9E07-60F17FD428E4}" type="pres">
      <dgm:prSet presAssocID="{21611FB8-0C1A-0F4B-8636-DE796ACDDB08}" presName="linear" presStyleCnt="0">
        <dgm:presLayoutVars>
          <dgm:dir/>
          <dgm:animLvl val="lvl"/>
          <dgm:resizeHandles val="exact"/>
        </dgm:presLayoutVars>
      </dgm:prSet>
      <dgm:spPr/>
      <dgm:t>
        <a:bodyPr/>
        <a:lstStyle/>
        <a:p>
          <a:endParaRPr lang="zh-CN" altLang="en-US"/>
        </a:p>
      </dgm:t>
    </dgm:pt>
    <dgm:pt modelId="{0BE1242B-BEE7-524B-B776-B7FA1D27F475}" type="pres">
      <dgm:prSet presAssocID="{F93B7988-72A8-474C-A83D-646CE27ACB1E}" presName="parentLin" presStyleCnt="0"/>
      <dgm:spPr/>
    </dgm:pt>
    <dgm:pt modelId="{3BB82E6A-8672-1E41-8061-89FC30FA7AA4}" type="pres">
      <dgm:prSet presAssocID="{F93B7988-72A8-474C-A83D-646CE27ACB1E}" presName="parentLeftMargin" presStyleLbl="node1" presStyleIdx="0" presStyleCnt="6"/>
      <dgm:spPr/>
      <dgm:t>
        <a:bodyPr/>
        <a:lstStyle/>
        <a:p>
          <a:endParaRPr lang="zh-CN" altLang="en-US"/>
        </a:p>
      </dgm:t>
    </dgm:pt>
    <dgm:pt modelId="{0F07BE68-0580-7B44-919E-5F15A144B9A6}" type="pres">
      <dgm:prSet presAssocID="{F93B7988-72A8-474C-A83D-646CE27ACB1E}" presName="parentText" presStyleLbl="node1" presStyleIdx="0" presStyleCnt="6" custScaleX="142366">
        <dgm:presLayoutVars>
          <dgm:chMax val="0"/>
          <dgm:bulletEnabled val="1"/>
        </dgm:presLayoutVars>
      </dgm:prSet>
      <dgm:spPr/>
      <dgm:t>
        <a:bodyPr/>
        <a:lstStyle/>
        <a:p>
          <a:endParaRPr lang="zh-CN" altLang="en-US"/>
        </a:p>
      </dgm:t>
    </dgm:pt>
    <dgm:pt modelId="{45A84306-B03A-3D4D-B7C3-CC4CD37BFE17}" type="pres">
      <dgm:prSet presAssocID="{F93B7988-72A8-474C-A83D-646CE27ACB1E}" presName="negativeSpace" presStyleCnt="0"/>
      <dgm:spPr/>
    </dgm:pt>
    <dgm:pt modelId="{8FEFB15A-AFDF-D449-8682-26FCCCE62205}" type="pres">
      <dgm:prSet presAssocID="{F93B7988-72A8-474C-A83D-646CE27ACB1E}" presName="childText" presStyleLbl="conFgAcc1" presStyleIdx="0" presStyleCnt="6">
        <dgm:presLayoutVars>
          <dgm:bulletEnabled val="1"/>
        </dgm:presLayoutVars>
      </dgm:prSet>
      <dgm:spPr/>
    </dgm:pt>
    <dgm:pt modelId="{C8BFE1E8-4967-0946-A8ED-42ED8CFCF487}" type="pres">
      <dgm:prSet presAssocID="{A999FFEC-E9EF-8849-80AA-BDC58C2BE70A}" presName="spaceBetweenRectangles" presStyleCnt="0"/>
      <dgm:spPr/>
    </dgm:pt>
    <dgm:pt modelId="{CDF6179F-C025-0E41-A116-7BDC4684D1DF}" type="pres">
      <dgm:prSet presAssocID="{0A88E987-E25C-0F48-88D9-90389AF7B1F7}" presName="parentLin" presStyleCnt="0"/>
      <dgm:spPr/>
    </dgm:pt>
    <dgm:pt modelId="{0302EA4C-F015-2948-9BE7-958249C66A22}" type="pres">
      <dgm:prSet presAssocID="{0A88E987-E25C-0F48-88D9-90389AF7B1F7}" presName="parentLeftMargin" presStyleLbl="node1" presStyleIdx="0" presStyleCnt="6"/>
      <dgm:spPr/>
      <dgm:t>
        <a:bodyPr/>
        <a:lstStyle/>
        <a:p>
          <a:endParaRPr lang="zh-CN" altLang="en-US"/>
        </a:p>
      </dgm:t>
    </dgm:pt>
    <dgm:pt modelId="{2C05CB41-CE79-A849-B1E7-46C3FB9A8BA9}" type="pres">
      <dgm:prSet presAssocID="{0A88E987-E25C-0F48-88D9-90389AF7B1F7}" presName="parentText" presStyleLbl="node1" presStyleIdx="1" presStyleCnt="6" custScaleX="140228">
        <dgm:presLayoutVars>
          <dgm:chMax val="0"/>
          <dgm:bulletEnabled val="1"/>
        </dgm:presLayoutVars>
      </dgm:prSet>
      <dgm:spPr/>
      <dgm:t>
        <a:bodyPr/>
        <a:lstStyle/>
        <a:p>
          <a:endParaRPr lang="zh-CN" altLang="en-US"/>
        </a:p>
      </dgm:t>
    </dgm:pt>
    <dgm:pt modelId="{FDAD56E9-B4F9-2342-A95B-AAA2878D690B}" type="pres">
      <dgm:prSet presAssocID="{0A88E987-E25C-0F48-88D9-90389AF7B1F7}" presName="negativeSpace" presStyleCnt="0"/>
      <dgm:spPr/>
    </dgm:pt>
    <dgm:pt modelId="{E2550B91-F1A7-2948-8DDB-6BF3A70DD114}" type="pres">
      <dgm:prSet presAssocID="{0A88E987-E25C-0F48-88D9-90389AF7B1F7}" presName="childText" presStyleLbl="conFgAcc1" presStyleIdx="1" presStyleCnt="6">
        <dgm:presLayoutVars>
          <dgm:bulletEnabled val="1"/>
        </dgm:presLayoutVars>
      </dgm:prSet>
      <dgm:spPr/>
    </dgm:pt>
    <dgm:pt modelId="{FBA06828-9325-1440-BB84-9A2984998D06}" type="pres">
      <dgm:prSet presAssocID="{0526BB6B-825E-B34F-B58F-E4332AD825B8}" presName="spaceBetweenRectangles" presStyleCnt="0"/>
      <dgm:spPr/>
    </dgm:pt>
    <dgm:pt modelId="{564C5E86-EAAE-E64A-BE80-1AC78A568474}" type="pres">
      <dgm:prSet presAssocID="{897BCBAF-B065-6E41-AB9B-D6A0B4762837}" presName="parentLin" presStyleCnt="0"/>
      <dgm:spPr/>
    </dgm:pt>
    <dgm:pt modelId="{21777815-FED9-7B45-8A54-CCC4E217377B}" type="pres">
      <dgm:prSet presAssocID="{897BCBAF-B065-6E41-AB9B-D6A0B4762837}" presName="parentLeftMargin" presStyleLbl="node1" presStyleIdx="1" presStyleCnt="6"/>
      <dgm:spPr/>
      <dgm:t>
        <a:bodyPr/>
        <a:lstStyle/>
        <a:p>
          <a:endParaRPr lang="zh-CN" altLang="en-US"/>
        </a:p>
      </dgm:t>
    </dgm:pt>
    <dgm:pt modelId="{77BFEE3B-F104-0D45-9400-260DF5FBEE35}" type="pres">
      <dgm:prSet presAssocID="{897BCBAF-B065-6E41-AB9B-D6A0B4762837}" presName="parentText" presStyleLbl="node1" presStyleIdx="2" presStyleCnt="6" custScaleX="137267">
        <dgm:presLayoutVars>
          <dgm:chMax val="0"/>
          <dgm:bulletEnabled val="1"/>
        </dgm:presLayoutVars>
      </dgm:prSet>
      <dgm:spPr/>
      <dgm:t>
        <a:bodyPr/>
        <a:lstStyle/>
        <a:p>
          <a:endParaRPr lang="zh-CN" altLang="en-US"/>
        </a:p>
      </dgm:t>
    </dgm:pt>
    <dgm:pt modelId="{68108643-4FAC-8040-94C1-39354B784C0A}" type="pres">
      <dgm:prSet presAssocID="{897BCBAF-B065-6E41-AB9B-D6A0B4762837}" presName="negativeSpace" presStyleCnt="0"/>
      <dgm:spPr/>
    </dgm:pt>
    <dgm:pt modelId="{72D5C6FD-D62F-EC4D-B104-740D8F03427C}" type="pres">
      <dgm:prSet presAssocID="{897BCBAF-B065-6E41-AB9B-D6A0B4762837}" presName="childText" presStyleLbl="conFgAcc1" presStyleIdx="2" presStyleCnt="6">
        <dgm:presLayoutVars>
          <dgm:bulletEnabled val="1"/>
        </dgm:presLayoutVars>
      </dgm:prSet>
      <dgm:spPr/>
    </dgm:pt>
    <dgm:pt modelId="{F7D699CF-0A6B-0F40-94FE-BBE13EF740A4}" type="pres">
      <dgm:prSet presAssocID="{086A86CE-ACFD-CF4A-9049-E024927BDBA0}" presName="spaceBetweenRectangles" presStyleCnt="0"/>
      <dgm:spPr/>
    </dgm:pt>
    <dgm:pt modelId="{6685BEF2-BAFC-8A40-8306-7402D879AD20}" type="pres">
      <dgm:prSet presAssocID="{DF7C1F21-E3D1-CC4E-8914-733FA53B9121}" presName="parentLin" presStyleCnt="0"/>
      <dgm:spPr/>
    </dgm:pt>
    <dgm:pt modelId="{FF39046E-45A1-A848-ADAA-F9CD06F20727}" type="pres">
      <dgm:prSet presAssocID="{DF7C1F21-E3D1-CC4E-8914-733FA53B9121}" presName="parentLeftMargin" presStyleLbl="node1" presStyleIdx="2" presStyleCnt="6"/>
      <dgm:spPr/>
      <dgm:t>
        <a:bodyPr/>
        <a:lstStyle/>
        <a:p>
          <a:endParaRPr lang="zh-CN" altLang="en-US"/>
        </a:p>
      </dgm:t>
    </dgm:pt>
    <dgm:pt modelId="{61BACD23-444B-6840-B088-9C9CC0ED02FD}" type="pres">
      <dgm:prSet presAssocID="{DF7C1F21-E3D1-CC4E-8914-733FA53B9121}" presName="parentText" presStyleLbl="node1" presStyleIdx="3" presStyleCnt="6" custScaleX="137732">
        <dgm:presLayoutVars>
          <dgm:chMax val="0"/>
          <dgm:bulletEnabled val="1"/>
        </dgm:presLayoutVars>
      </dgm:prSet>
      <dgm:spPr/>
      <dgm:t>
        <a:bodyPr/>
        <a:lstStyle/>
        <a:p>
          <a:endParaRPr lang="zh-CN" altLang="en-US"/>
        </a:p>
      </dgm:t>
    </dgm:pt>
    <dgm:pt modelId="{E58BA25F-D678-CC42-A056-6B535A2150CA}" type="pres">
      <dgm:prSet presAssocID="{DF7C1F21-E3D1-CC4E-8914-733FA53B9121}" presName="negativeSpace" presStyleCnt="0"/>
      <dgm:spPr/>
    </dgm:pt>
    <dgm:pt modelId="{C498E99F-7229-AC42-BFA2-40218A7DA21F}" type="pres">
      <dgm:prSet presAssocID="{DF7C1F21-E3D1-CC4E-8914-733FA53B9121}" presName="childText" presStyleLbl="conFgAcc1" presStyleIdx="3" presStyleCnt="6">
        <dgm:presLayoutVars>
          <dgm:bulletEnabled val="1"/>
        </dgm:presLayoutVars>
      </dgm:prSet>
      <dgm:spPr/>
    </dgm:pt>
    <dgm:pt modelId="{67DCF44C-1BEF-CB45-A69D-654E980A913B}" type="pres">
      <dgm:prSet presAssocID="{54CD5366-C837-5747-925D-401413230A23}" presName="spaceBetweenRectangles" presStyleCnt="0"/>
      <dgm:spPr/>
    </dgm:pt>
    <dgm:pt modelId="{C7A86EEC-60C7-4F41-A798-F6701E192A2A}" type="pres">
      <dgm:prSet presAssocID="{8B002FFA-F476-3544-9220-6DC210A6E62A}" presName="parentLin" presStyleCnt="0"/>
      <dgm:spPr/>
    </dgm:pt>
    <dgm:pt modelId="{6B996A68-E5CE-5744-A146-9F91054315B0}" type="pres">
      <dgm:prSet presAssocID="{8B002FFA-F476-3544-9220-6DC210A6E62A}" presName="parentLeftMargin" presStyleLbl="node1" presStyleIdx="3" presStyleCnt="6"/>
      <dgm:spPr/>
      <dgm:t>
        <a:bodyPr/>
        <a:lstStyle/>
        <a:p>
          <a:endParaRPr lang="zh-CN" altLang="en-US"/>
        </a:p>
      </dgm:t>
    </dgm:pt>
    <dgm:pt modelId="{ED4BA7F2-6C05-0E4C-B16B-38AC1BC31345}" type="pres">
      <dgm:prSet presAssocID="{8B002FFA-F476-3544-9220-6DC210A6E62A}" presName="parentText" presStyleLbl="node1" presStyleIdx="4" presStyleCnt="6" custScaleX="137408">
        <dgm:presLayoutVars>
          <dgm:chMax val="0"/>
          <dgm:bulletEnabled val="1"/>
        </dgm:presLayoutVars>
      </dgm:prSet>
      <dgm:spPr/>
      <dgm:t>
        <a:bodyPr/>
        <a:lstStyle/>
        <a:p>
          <a:endParaRPr lang="zh-CN" altLang="en-US"/>
        </a:p>
      </dgm:t>
    </dgm:pt>
    <dgm:pt modelId="{4B64347F-9912-D346-B684-961091A6A2F3}" type="pres">
      <dgm:prSet presAssocID="{8B002FFA-F476-3544-9220-6DC210A6E62A}" presName="negativeSpace" presStyleCnt="0"/>
      <dgm:spPr/>
    </dgm:pt>
    <dgm:pt modelId="{369949C5-6351-FB40-883B-F94A0D5F9A64}" type="pres">
      <dgm:prSet presAssocID="{8B002FFA-F476-3544-9220-6DC210A6E62A}" presName="childText" presStyleLbl="conFgAcc1" presStyleIdx="4" presStyleCnt="6">
        <dgm:presLayoutVars>
          <dgm:bulletEnabled val="1"/>
        </dgm:presLayoutVars>
      </dgm:prSet>
      <dgm:spPr/>
    </dgm:pt>
    <dgm:pt modelId="{BC483AC6-A6F0-5746-85E9-63109439148B}" type="pres">
      <dgm:prSet presAssocID="{4CC89AC2-4C26-8243-80B9-7501F9F16D98}" presName="spaceBetweenRectangles" presStyleCnt="0"/>
      <dgm:spPr/>
    </dgm:pt>
    <dgm:pt modelId="{E0AA8F82-331F-D44C-9AE5-DAE0AEC9B346}" type="pres">
      <dgm:prSet presAssocID="{186072A4-DC36-8A49-A126-BF8E7C26BAA1}" presName="parentLin" presStyleCnt="0"/>
      <dgm:spPr/>
    </dgm:pt>
    <dgm:pt modelId="{21CC024F-2301-0049-9516-FD8288743512}" type="pres">
      <dgm:prSet presAssocID="{186072A4-DC36-8A49-A126-BF8E7C26BAA1}" presName="parentLeftMargin" presStyleLbl="node1" presStyleIdx="4" presStyleCnt="6"/>
      <dgm:spPr/>
      <dgm:t>
        <a:bodyPr/>
        <a:lstStyle/>
        <a:p>
          <a:endParaRPr lang="zh-CN" altLang="en-US"/>
        </a:p>
      </dgm:t>
    </dgm:pt>
    <dgm:pt modelId="{85BFE0F6-1CA0-4347-B10A-D84E5CAE0D77}" type="pres">
      <dgm:prSet presAssocID="{186072A4-DC36-8A49-A126-BF8E7C26BAA1}" presName="parentText" presStyleLbl="node1" presStyleIdx="5" presStyleCnt="6" custScaleX="139156">
        <dgm:presLayoutVars>
          <dgm:chMax val="0"/>
          <dgm:bulletEnabled val="1"/>
        </dgm:presLayoutVars>
      </dgm:prSet>
      <dgm:spPr/>
      <dgm:t>
        <a:bodyPr/>
        <a:lstStyle/>
        <a:p>
          <a:endParaRPr lang="zh-CN" altLang="en-US"/>
        </a:p>
      </dgm:t>
    </dgm:pt>
    <dgm:pt modelId="{46436053-AEA6-D544-8CAA-EECBD33FFE43}" type="pres">
      <dgm:prSet presAssocID="{186072A4-DC36-8A49-A126-BF8E7C26BAA1}" presName="negativeSpace" presStyleCnt="0"/>
      <dgm:spPr/>
    </dgm:pt>
    <dgm:pt modelId="{6E6897CA-E3A6-5740-95AE-3D78DF52E610}" type="pres">
      <dgm:prSet presAssocID="{186072A4-DC36-8A49-A126-BF8E7C26BAA1}" presName="childText" presStyleLbl="conFgAcc1" presStyleIdx="5" presStyleCnt="6">
        <dgm:presLayoutVars>
          <dgm:bulletEnabled val="1"/>
        </dgm:presLayoutVars>
      </dgm:prSet>
      <dgm:spPr/>
    </dgm:pt>
  </dgm:ptLst>
  <dgm:cxnLst>
    <dgm:cxn modelId="{CBBDBDC3-E389-420F-A6A9-8FFEC27C4598}" type="presOf" srcId="{897BCBAF-B065-6E41-AB9B-D6A0B4762837}" destId="{21777815-FED9-7B45-8A54-CCC4E217377B}" srcOrd="0" destOrd="0" presId="urn:microsoft.com/office/officeart/2005/8/layout/list1"/>
    <dgm:cxn modelId="{955DBEED-DA4F-8143-A1E4-94658DDAB5A2}" srcId="{21611FB8-0C1A-0F4B-8636-DE796ACDDB08}" destId="{186072A4-DC36-8A49-A126-BF8E7C26BAA1}" srcOrd="5" destOrd="0" parTransId="{A52F2B01-5EAB-6C47-A93D-2815116EF6E4}" sibTransId="{A65A693C-DE2A-0C42-93C5-F8465FB13C13}"/>
    <dgm:cxn modelId="{EAE63F49-5F9C-4E0F-A4C4-20DF213599B0}" type="presOf" srcId="{21611FB8-0C1A-0F4B-8636-DE796ACDDB08}" destId="{4587127F-55BD-8A4F-9E07-60F17FD428E4}" srcOrd="0" destOrd="0" presId="urn:microsoft.com/office/officeart/2005/8/layout/list1"/>
    <dgm:cxn modelId="{5E36077D-CDAB-4CF1-9D3C-E07B3426E65D}" type="presOf" srcId="{8B002FFA-F476-3544-9220-6DC210A6E62A}" destId="{6B996A68-E5CE-5744-A146-9F91054315B0}" srcOrd="0" destOrd="0" presId="urn:microsoft.com/office/officeart/2005/8/layout/list1"/>
    <dgm:cxn modelId="{4FBF4270-A591-904A-B3E9-6E356C9E21F6}" srcId="{21611FB8-0C1A-0F4B-8636-DE796ACDDB08}" destId="{0A88E987-E25C-0F48-88D9-90389AF7B1F7}" srcOrd="1" destOrd="0" parTransId="{079867C1-A181-8945-813C-91F469451A0F}" sibTransId="{0526BB6B-825E-B34F-B58F-E4332AD825B8}"/>
    <dgm:cxn modelId="{92507EE3-DDA0-41BB-9760-0804B2F79EBC}" type="presOf" srcId="{F93B7988-72A8-474C-A83D-646CE27ACB1E}" destId="{3BB82E6A-8672-1E41-8061-89FC30FA7AA4}" srcOrd="0" destOrd="0" presId="urn:microsoft.com/office/officeart/2005/8/layout/list1"/>
    <dgm:cxn modelId="{8BDDE2F3-D34F-4AC4-B58D-876BE72E9815}" type="presOf" srcId="{897BCBAF-B065-6E41-AB9B-D6A0B4762837}" destId="{77BFEE3B-F104-0D45-9400-260DF5FBEE35}" srcOrd="1" destOrd="0" presId="urn:microsoft.com/office/officeart/2005/8/layout/list1"/>
    <dgm:cxn modelId="{AF623972-272B-4FD7-86BC-25402542DDF8}" type="presOf" srcId="{186072A4-DC36-8A49-A126-BF8E7C26BAA1}" destId="{21CC024F-2301-0049-9516-FD8288743512}" srcOrd="0" destOrd="0" presId="urn:microsoft.com/office/officeart/2005/8/layout/list1"/>
    <dgm:cxn modelId="{5595C295-DBCB-4473-9B92-125EB5C9553B}" type="presOf" srcId="{F93B7988-72A8-474C-A83D-646CE27ACB1E}" destId="{0F07BE68-0580-7B44-919E-5F15A144B9A6}" srcOrd="1" destOrd="0" presId="urn:microsoft.com/office/officeart/2005/8/layout/list1"/>
    <dgm:cxn modelId="{AC212C49-CAFA-47FE-AE2D-9412DCCB3DAF}" type="presOf" srcId="{186072A4-DC36-8A49-A126-BF8E7C26BAA1}" destId="{85BFE0F6-1CA0-4347-B10A-D84E5CAE0D77}" srcOrd="1" destOrd="0" presId="urn:microsoft.com/office/officeart/2005/8/layout/list1"/>
    <dgm:cxn modelId="{BFF29CCE-2462-44F0-B2E2-A780070420BB}" type="presOf" srcId="{0A88E987-E25C-0F48-88D9-90389AF7B1F7}" destId="{0302EA4C-F015-2948-9BE7-958249C66A22}" srcOrd="0" destOrd="0" presId="urn:microsoft.com/office/officeart/2005/8/layout/list1"/>
    <dgm:cxn modelId="{A6F07CCE-29DA-4D62-B2BA-F6B0CC577F08}" type="presOf" srcId="{DF7C1F21-E3D1-CC4E-8914-733FA53B9121}" destId="{61BACD23-444B-6840-B088-9C9CC0ED02FD}" srcOrd="1" destOrd="0" presId="urn:microsoft.com/office/officeart/2005/8/layout/list1"/>
    <dgm:cxn modelId="{3E65B556-9792-B843-A5E1-753791AF76BF}" srcId="{21611FB8-0C1A-0F4B-8636-DE796ACDDB08}" destId="{F93B7988-72A8-474C-A83D-646CE27ACB1E}" srcOrd="0" destOrd="0" parTransId="{F5E9A537-6C78-0F49-A61E-EF7970ECB3B2}" sibTransId="{A999FFEC-E9EF-8849-80AA-BDC58C2BE70A}"/>
    <dgm:cxn modelId="{DFEF3255-8469-4DB5-805A-27DDF3CAEA55}" type="presOf" srcId="{DF7C1F21-E3D1-CC4E-8914-733FA53B9121}" destId="{FF39046E-45A1-A848-ADAA-F9CD06F20727}" srcOrd="0" destOrd="0" presId="urn:microsoft.com/office/officeart/2005/8/layout/list1"/>
    <dgm:cxn modelId="{CBF37AC6-8EFE-A940-8D57-58644068112E}" srcId="{21611FB8-0C1A-0F4B-8636-DE796ACDDB08}" destId="{DF7C1F21-E3D1-CC4E-8914-733FA53B9121}" srcOrd="3" destOrd="0" parTransId="{71CAFEDD-D17B-0247-A3D1-7D9D65D44EBC}" sibTransId="{54CD5366-C837-5747-925D-401413230A23}"/>
    <dgm:cxn modelId="{DAFA608D-E437-4958-9BE3-82CD43D33839}" type="presOf" srcId="{0A88E987-E25C-0F48-88D9-90389AF7B1F7}" destId="{2C05CB41-CE79-A849-B1E7-46C3FB9A8BA9}" srcOrd="1" destOrd="0" presId="urn:microsoft.com/office/officeart/2005/8/layout/list1"/>
    <dgm:cxn modelId="{206ED005-77B8-F044-81D0-245F3DACBC60}" srcId="{21611FB8-0C1A-0F4B-8636-DE796ACDDB08}" destId="{897BCBAF-B065-6E41-AB9B-D6A0B4762837}" srcOrd="2" destOrd="0" parTransId="{46B0BFC3-A4AC-714F-B3ED-79601D89BD15}" sibTransId="{086A86CE-ACFD-CF4A-9049-E024927BDBA0}"/>
    <dgm:cxn modelId="{BC14C551-BCEC-48BA-83BA-B4B1569992B0}" type="presOf" srcId="{8B002FFA-F476-3544-9220-6DC210A6E62A}" destId="{ED4BA7F2-6C05-0E4C-B16B-38AC1BC31345}" srcOrd="1" destOrd="0" presId="urn:microsoft.com/office/officeart/2005/8/layout/list1"/>
    <dgm:cxn modelId="{EA594E3B-2C30-FD4F-B045-5A73A7D6EB5F}" srcId="{21611FB8-0C1A-0F4B-8636-DE796ACDDB08}" destId="{8B002FFA-F476-3544-9220-6DC210A6E62A}" srcOrd="4" destOrd="0" parTransId="{1290ADB0-9517-C54D-8DB4-201C54753966}" sibTransId="{4CC89AC2-4C26-8243-80B9-7501F9F16D98}"/>
    <dgm:cxn modelId="{24E6E3D5-A9BE-4333-8438-B194D2AE1D38}" type="presParOf" srcId="{4587127F-55BD-8A4F-9E07-60F17FD428E4}" destId="{0BE1242B-BEE7-524B-B776-B7FA1D27F475}" srcOrd="0" destOrd="0" presId="urn:microsoft.com/office/officeart/2005/8/layout/list1"/>
    <dgm:cxn modelId="{77E458BE-0851-4CA9-B5AE-88E6E296D9A0}" type="presParOf" srcId="{0BE1242B-BEE7-524B-B776-B7FA1D27F475}" destId="{3BB82E6A-8672-1E41-8061-89FC30FA7AA4}" srcOrd="0" destOrd="0" presId="urn:microsoft.com/office/officeart/2005/8/layout/list1"/>
    <dgm:cxn modelId="{CB8CB748-0E22-48EE-866F-9EA8C12FE668}" type="presParOf" srcId="{0BE1242B-BEE7-524B-B776-B7FA1D27F475}" destId="{0F07BE68-0580-7B44-919E-5F15A144B9A6}" srcOrd="1" destOrd="0" presId="urn:microsoft.com/office/officeart/2005/8/layout/list1"/>
    <dgm:cxn modelId="{079E0BFC-27E0-4400-910D-4C2CB2ACF88C}" type="presParOf" srcId="{4587127F-55BD-8A4F-9E07-60F17FD428E4}" destId="{45A84306-B03A-3D4D-B7C3-CC4CD37BFE17}" srcOrd="1" destOrd="0" presId="urn:microsoft.com/office/officeart/2005/8/layout/list1"/>
    <dgm:cxn modelId="{43A4F9DF-F6F2-4937-9701-EEBEC4C9E170}" type="presParOf" srcId="{4587127F-55BD-8A4F-9E07-60F17FD428E4}" destId="{8FEFB15A-AFDF-D449-8682-26FCCCE62205}" srcOrd="2" destOrd="0" presId="urn:microsoft.com/office/officeart/2005/8/layout/list1"/>
    <dgm:cxn modelId="{0F6ABEB4-19D6-4E45-948F-FA3A1808BBE6}" type="presParOf" srcId="{4587127F-55BD-8A4F-9E07-60F17FD428E4}" destId="{C8BFE1E8-4967-0946-A8ED-42ED8CFCF487}" srcOrd="3" destOrd="0" presId="urn:microsoft.com/office/officeart/2005/8/layout/list1"/>
    <dgm:cxn modelId="{275AAF1A-09F3-405F-9B8A-C67004F8F222}" type="presParOf" srcId="{4587127F-55BD-8A4F-9E07-60F17FD428E4}" destId="{CDF6179F-C025-0E41-A116-7BDC4684D1DF}" srcOrd="4" destOrd="0" presId="urn:microsoft.com/office/officeart/2005/8/layout/list1"/>
    <dgm:cxn modelId="{188E9786-965B-4611-AE11-FA8C6343DE6E}" type="presParOf" srcId="{CDF6179F-C025-0E41-A116-7BDC4684D1DF}" destId="{0302EA4C-F015-2948-9BE7-958249C66A22}" srcOrd="0" destOrd="0" presId="urn:microsoft.com/office/officeart/2005/8/layout/list1"/>
    <dgm:cxn modelId="{1E8E0320-B6EF-4922-97DF-E638A6496BD3}" type="presParOf" srcId="{CDF6179F-C025-0E41-A116-7BDC4684D1DF}" destId="{2C05CB41-CE79-A849-B1E7-46C3FB9A8BA9}" srcOrd="1" destOrd="0" presId="urn:microsoft.com/office/officeart/2005/8/layout/list1"/>
    <dgm:cxn modelId="{FF76BF65-D8A8-4DC5-A3C0-B508BCD9522C}" type="presParOf" srcId="{4587127F-55BD-8A4F-9E07-60F17FD428E4}" destId="{FDAD56E9-B4F9-2342-A95B-AAA2878D690B}" srcOrd="5" destOrd="0" presId="urn:microsoft.com/office/officeart/2005/8/layout/list1"/>
    <dgm:cxn modelId="{FFCEF30E-4303-40D7-8397-41D08ECDA4AF}" type="presParOf" srcId="{4587127F-55BD-8A4F-9E07-60F17FD428E4}" destId="{E2550B91-F1A7-2948-8DDB-6BF3A70DD114}" srcOrd="6" destOrd="0" presId="urn:microsoft.com/office/officeart/2005/8/layout/list1"/>
    <dgm:cxn modelId="{DCC41753-120D-4CD7-8D21-097C530CF8E8}" type="presParOf" srcId="{4587127F-55BD-8A4F-9E07-60F17FD428E4}" destId="{FBA06828-9325-1440-BB84-9A2984998D06}" srcOrd="7" destOrd="0" presId="urn:microsoft.com/office/officeart/2005/8/layout/list1"/>
    <dgm:cxn modelId="{21C0814A-DA06-401D-B757-C93C06D7B307}" type="presParOf" srcId="{4587127F-55BD-8A4F-9E07-60F17FD428E4}" destId="{564C5E86-EAAE-E64A-BE80-1AC78A568474}" srcOrd="8" destOrd="0" presId="urn:microsoft.com/office/officeart/2005/8/layout/list1"/>
    <dgm:cxn modelId="{73E1C9C4-AF0C-4F87-A344-14ABD58882E8}" type="presParOf" srcId="{564C5E86-EAAE-E64A-BE80-1AC78A568474}" destId="{21777815-FED9-7B45-8A54-CCC4E217377B}" srcOrd="0" destOrd="0" presId="urn:microsoft.com/office/officeart/2005/8/layout/list1"/>
    <dgm:cxn modelId="{3DD4E05C-C97A-4E26-8CDC-930C21240032}" type="presParOf" srcId="{564C5E86-EAAE-E64A-BE80-1AC78A568474}" destId="{77BFEE3B-F104-0D45-9400-260DF5FBEE35}" srcOrd="1" destOrd="0" presId="urn:microsoft.com/office/officeart/2005/8/layout/list1"/>
    <dgm:cxn modelId="{F820AEC1-7495-4E24-B1B7-7830175182C1}" type="presParOf" srcId="{4587127F-55BD-8A4F-9E07-60F17FD428E4}" destId="{68108643-4FAC-8040-94C1-39354B784C0A}" srcOrd="9" destOrd="0" presId="urn:microsoft.com/office/officeart/2005/8/layout/list1"/>
    <dgm:cxn modelId="{E456CDF3-3134-4B4B-BBE6-B9734CE8C218}" type="presParOf" srcId="{4587127F-55BD-8A4F-9E07-60F17FD428E4}" destId="{72D5C6FD-D62F-EC4D-B104-740D8F03427C}" srcOrd="10" destOrd="0" presId="urn:microsoft.com/office/officeart/2005/8/layout/list1"/>
    <dgm:cxn modelId="{F098E9F9-43F6-4E52-91F2-19F3E71F05DE}" type="presParOf" srcId="{4587127F-55BD-8A4F-9E07-60F17FD428E4}" destId="{F7D699CF-0A6B-0F40-94FE-BBE13EF740A4}" srcOrd="11" destOrd="0" presId="urn:microsoft.com/office/officeart/2005/8/layout/list1"/>
    <dgm:cxn modelId="{BD9CF770-D0AE-436D-8A25-AF8BC09BE7AB}" type="presParOf" srcId="{4587127F-55BD-8A4F-9E07-60F17FD428E4}" destId="{6685BEF2-BAFC-8A40-8306-7402D879AD20}" srcOrd="12" destOrd="0" presId="urn:microsoft.com/office/officeart/2005/8/layout/list1"/>
    <dgm:cxn modelId="{050F1418-23DF-4393-8B6C-F96953DC851F}" type="presParOf" srcId="{6685BEF2-BAFC-8A40-8306-7402D879AD20}" destId="{FF39046E-45A1-A848-ADAA-F9CD06F20727}" srcOrd="0" destOrd="0" presId="urn:microsoft.com/office/officeart/2005/8/layout/list1"/>
    <dgm:cxn modelId="{11B60F8A-3CB6-4712-B6FF-8C0AFC6670FC}" type="presParOf" srcId="{6685BEF2-BAFC-8A40-8306-7402D879AD20}" destId="{61BACD23-444B-6840-B088-9C9CC0ED02FD}" srcOrd="1" destOrd="0" presId="urn:microsoft.com/office/officeart/2005/8/layout/list1"/>
    <dgm:cxn modelId="{3F32B418-E8D8-4C02-A785-486FF279DB8D}" type="presParOf" srcId="{4587127F-55BD-8A4F-9E07-60F17FD428E4}" destId="{E58BA25F-D678-CC42-A056-6B535A2150CA}" srcOrd="13" destOrd="0" presId="urn:microsoft.com/office/officeart/2005/8/layout/list1"/>
    <dgm:cxn modelId="{A8740A0D-6C16-4CB5-92A7-B72FCB696052}" type="presParOf" srcId="{4587127F-55BD-8A4F-9E07-60F17FD428E4}" destId="{C498E99F-7229-AC42-BFA2-40218A7DA21F}" srcOrd="14" destOrd="0" presId="urn:microsoft.com/office/officeart/2005/8/layout/list1"/>
    <dgm:cxn modelId="{C009AA2F-09D5-4987-A8F0-2F58DB048D37}" type="presParOf" srcId="{4587127F-55BD-8A4F-9E07-60F17FD428E4}" destId="{67DCF44C-1BEF-CB45-A69D-654E980A913B}" srcOrd="15" destOrd="0" presId="urn:microsoft.com/office/officeart/2005/8/layout/list1"/>
    <dgm:cxn modelId="{20E8CF86-80E9-453B-887D-78CA9D63965A}" type="presParOf" srcId="{4587127F-55BD-8A4F-9E07-60F17FD428E4}" destId="{C7A86EEC-60C7-4F41-A798-F6701E192A2A}" srcOrd="16" destOrd="0" presId="urn:microsoft.com/office/officeart/2005/8/layout/list1"/>
    <dgm:cxn modelId="{E76FD39D-B2FD-4C21-A8DC-3A251BC42896}" type="presParOf" srcId="{C7A86EEC-60C7-4F41-A798-F6701E192A2A}" destId="{6B996A68-E5CE-5744-A146-9F91054315B0}" srcOrd="0" destOrd="0" presId="urn:microsoft.com/office/officeart/2005/8/layout/list1"/>
    <dgm:cxn modelId="{606D5117-9243-497B-A689-4174E2D9BAFC}" type="presParOf" srcId="{C7A86EEC-60C7-4F41-A798-F6701E192A2A}" destId="{ED4BA7F2-6C05-0E4C-B16B-38AC1BC31345}" srcOrd="1" destOrd="0" presId="urn:microsoft.com/office/officeart/2005/8/layout/list1"/>
    <dgm:cxn modelId="{25CAD553-5492-4407-9285-E08D0E5FE062}" type="presParOf" srcId="{4587127F-55BD-8A4F-9E07-60F17FD428E4}" destId="{4B64347F-9912-D346-B684-961091A6A2F3}" srcOrd="17" destOrd="0" presId="urn:microsoft.com/office/officeart/2005/8/layout/list1"/>
    <dgm:cxn modelId="{AA454B99-F32A-4262-BAF6-08F79FD2A4D6}" type="presParOf" srcId="{4587127F-55BD-8A4F-9E07-60F17FD428E4}" destId="{369949C5-6351-FB40-883B-F94A0D5F9A64}" srcOrd="18" destOrd="0" presId="urn:microsoft.com/office/officeart/2005/8/layout/list1"/>
    <dgm:cxn modelId="{008F21E6-4466-49E3-9331-1F4B03A9CEA1}" type="presParOf" srcId="{4587127F-55BD-8A4F-9E07-60F17FD428E4}" destId="{BC483AC6-A6F0-5746-85E9-63109439148B}" srcOrd="19" destOrd="0" presId="urn:microsoft.com/office/officeart/2005/8/layout/list1"/>
    <dgm:cxn modelId="{0E2B9505-4F15-48CC-B73D-F84E57B92625}" type="presParOf" srcId="{4587127F-55BD-8A4F-9E07-60F17FD428E4}" destId="{E0AA8F82-331F-D44C-9AE5-DAE0AEC9B346}" srcOrd="20" destOrd="0" presId="urn:microsoft.com/office/officeart/2005/8/layout/list1"/>
    <dgm:cxn modelId="{8D358435-3211-4509-BCC5-9A9755669C54}" type="presParOf" srcId="{E0AA8F82-331F-D44C-9AE5-DAE0AEC9B346}" destId="{21CC024F-2301-0049-9516-FD8288743512}" srcOrd="0" destOrd="0" presId="urn:microsoft.com/office/officeart/2005/8/layout/list1"/>
    <dgm:cxn modelId="{003F7C64-2735-4466-B238-216C6272E0B1}" type="presParOf" srcId="{E0AA8F82-331F-D44C-9AE5-DAE0AEC9B346}" destId="{85BFE0F6-1CA0-4347-B10A-D84E5CAE0D77}" srcOrd="1" destOrd="0" presId="urn:microsoft.com/office/officeart/2005/8/layout/list1"/>
    <dgm:cxn modelId="{A48EDFC1-70CE-4DAB-A047-0568997453A6}" type="presParOf" srcId="{4587127F-55BD-8A4F-9E07-60F17FD428E4}" destId="{46436053-AEA6-D544-8CAA-EECBD33FFE43}" srcOrd="21" destOrd="0" presId="urn:microsoft.com/office/officeart/2005/8/layout/list1"/>
    <dgm:cxn modelId="{8EA35DAE-F97B-4F7E-9030-EB4D8A8E849E}" type="presParOf" srcId="{4587127F-55BD-8A4F-9E07-60F17FD428E4}" destId="{6E6897CA-E3A6-5740-95AE-3D78DF52E61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2F8E1-8590-5A49-B794-387EBBD30DC2}" type="doc">
      <dgm:prSet loTypeId="urn:microsoft.com/office/officeart/2005/8/layout/venn3" loCatId="" qsTypeId="urn:microsoft.com/office/officeart/2005/8/quickstyle/3D3" qsCatId="3D" csTypeId="urn:microsoft.com/office/officeart/2005/8/colors/colorful2" csCatId="colorful" phldr="1"/>
      <dgm:spPr/>
      <dgm:t>
        <a:bodyPr/>
        <a:lstStyle/>
        <a:p>
          <a:endParaRPr lang="zh-CN" altLang="en-US"/>
        </a:p>
      </dgm:t>
    </dgm:pt>
    <dgm:pt modelId="{779BFBCB-0610-364B-8DFE-F8D142747E0C}">
      <dgm:prSet phldrT="[文本]" custT="1"/>
      <dgm:spPr/>
      <dgm:t>
        <a:bodyPr/>
        <a:lstStyle/>
        <a:p>
          <a:r>
            <a:rPr lang="en-US" altLang="zh-CN" sz="1600" dirty="0" smtClean="0">
              <a:latin typeface="Arial Rounded MT Bold"/>
              <a:cs typeface="Arial Rounded MT Bold"/>
            </a:rPr>
            <a:t>filters</a:t>
          </a:r>
          <a:endParaRPr lang="zh-CN" altLang="en-US" sz="1600" dirty="0">
            <a:latin typeface="Arial Rounded MT Bold"/>
            <a:cs typeface="Arial Rounded MT Bold"/>
          </a:endParaRPr>
        </a:p>
      </dgm:t>
    </dgm:pt>
    <dgm:pt modelId="{8A9E1701-16C6-DA41-AFB2-A871168C66B5}" type="parTrans" cxnId="{C0E66FE1-B51E-0A4D-B2CB-50F0F1627F33}">
      <dgm:prSet/>
      <dgm:spPr/>
      <dgm:t>
        <a:bodyPr/>
        <a:lstStyle/>
        <a:p>
          <a:endParaRPr lang="zh-CN" altLang="en-US" sz="1600">
            <a:latin typeface="Arial Rounded MT Bold"/>
            <a:cs typeface="Arial Rounded MT Bold"/>
          </a:endParaRPr>
        </a:p>
      </dgm:t>
    </dgm:pt>
    <dgm:pt modelId="{D63C7B89-BDAF-D941-A97B-E249BE63C523}" type="sibTrans" cxnId="{C0E66FE1-B51E-0A4D-B2CB-50F0F1627F33}">
      <dgm:prSet/>
      <dgm:spPr/>
      <dgm:t>
        <a:bodyPr/>
        <a:lstStyle/>
        <a:p>
          <a:endParaRPr lang="zh-CN" altLang="en-US" sz="1600">
            <a:latin typeface="Arial Rounded MT Bold"/>
            <a:cs typeface="Arial Rounded MT Bold"/>
          </a:endParaRPr>
        </a:p>
      </dgm:t>
    </dgm:pt>
    <dgm:pt modelId="{FEB91EA7-A262-3C43-A0F2-601CD25D30EB}">
      <dgm:prSet phldrT="[文本]" custT="1"/>
      <dgm:spPr/>
      <dgm:t>
        <a:bodyPr/>
        <a:lstStyle/>
        <a:p>
          <a:r>
            <a:rPr lang="en-US" altLang="zh-CN" sz="1600" dirty="0" smtClean="0">
              <a:latin typeface="Arial Rounded MT Bold"/>
              <a:cs typeface="Arial Rounded MT Bold"/>
            </a:rPr>
            <a:t>Attribute selection</a:t>
          </a:r>
          <a:endParaRPr lang="zh-CN" altLang="en-US" sz="1600" dirty="0">
            <a:latin typeface="Arial Rounded MT Bold"/>
            <a:cs typeface="Arial Rounded MT Bold"/>
          </a:endParaRPr>
        </a:p>
      </dgm:t>
    </dgm:pt>
    <dgm:pt modelId="{5202C87A-0898-4942-BD20-8BF4E0DA897E}" type="parTrans" cxnId="{539B03DF-454E-654A-9134-1EF8D06FE2B4}">
      <dgm:prSet/>
      <dgm:spPr/>
      <dgm:t>
        <a:bodyPr/>
        <a:lstStyle/>
        <a:p>
          <a:endParaRPr lang="zh-CN" altLang="en-US" sz="1600">
            <a:latin typeface="Arial Rounded MT Bold"/>
            <a:cs typeface="Arial Rounded MT Bold"/>
          </a:endParaRPr>
        </a:p>
      </dgm:t>
    </dgm:pt>
    <dgm:pt modelId="{E59DD098-0AA4-5E47-B9EB-2306E4CA82D3}" type="sibTrans" cxnId="{539B03DF-454E-654A-9134-1EF8D06FE2B4}">
      <dgm:prSet/>
      <dgm:spPr/>
      <dgm:t>
        <a:bodyPr/>
        <a:lstStyle/>
        <a:p>
          <a:endParaRPr lang="zh-CN" altLang="en-US" sz="1600">
            <a:latin typeface="Arial Rounded MT Bold"/>
            <a:cs typeface="Arial Rounded MT Bold"/>
          </a:endParaRPr>
        </a:p>
      </dgm:t>
    </dgm:pt>
    <dgm:pt modelId="{43C8E51B-7740-B64A-B160-AE5AD88F45A0}">
      <dgm:prSet phldrT="[文本]" custT="1"/>
      <dgm:spPr/>
      <dgm:t>
        <a:bodyPr/>
        <a:lstStyle/>
        <a:p>
          <a:r>
            <a:rPr lang="en-US" altLang="zh-CN" sz="1600" dirty="0" smtClean="0">
              <a:latin typeface="Arial Rounded MT Bold"/>
              <a:cs typeface="Arial Rounded MT Bold"/>
            </a:rPr>
            <a:t>Data visualization</a:t>
          </a:r>
          <a:endParaRPr lang="zh-CN" altLang="en-US" sz="1600" dirty="0">
            <a:latin typeface="Arial Rounded MT Bold"/>
            <a:cs typeface="Arial Rounded MT Bold"/>
          </a:endParaRPr>
        </a:p>
      </dgm:t>
    </dgm:pt>
    <dgm:pt modelId="{B9BDF36E-2218-7D40-8F19-E4CEEF530220}" type="parTrans" cxnId="{BF29D575-7B59-C345-922A-8BBF67676863}">
      <dgm:prSet/>
      <dgm:spPr/>
      <dgm:t>
        <a:bodyPr/>
        <a:lstStyle/>
        <a:p>
          <a:endParaRPr lang="zh-CN" altLang="en-US" sz="1600">
            <a:latin typeface="Arial Rounded MT Bold"/>
            <a:cs typeface="Arial Rounded MT Bold"/>
          </a:endParaRPr>
        </a:p>
      </dgm:t>
    </dgm:pt>
    <dgm:pt modelId="{F49FA046-AD81-CA43-BDBE-3DEA3D504C8B}" type="sibTrans" cxnId="{BF29D575-7B59-C345-922A-8BBF67676863}">
      <dgm:prSet/>
      <dgm:spPr/>
      <dgm:t>
        <a:bodyPr/>
        <a:lstStyle/>
        <a:p>
          <a:endParaRPr lang="zh-CN" altLang="en-US" sz="1600">
            <a:latin typeface="Arial Rounded MT Bold"/>
            <a:cs typeface="Arial Rounded MT Bold"/>
          </a:endParaRPr>
        </a:p>
      </dgm:t>
    </dgm:pt>
    <dgm:pt modelId="{48CEAA67-F2F1-2F4B-8C77-2E0F3B27FC6A}">
      <dgm:prSet phldrT="[文本]" custT="1"/>
      <dgm:spPr/>
      <dgm:t>
        <a:bodyPr/>
        <a:lstStyle/>
        <a:p>
          <a:r>
            <a:rPr lang="en-US" altLang="zh-CN" sz="1600" dirty="0" smtClean="0">
              <a:latin typeface="Arial Rounded MT Bold"/>
              <a:cs typeface="Arial Rounded MT Bold"/>
            </a:rPr>
            <a:t>classifiers</a:t>
          </a:r>
          <a:endParaRPr lang="zh-CN" altLang="en-US" sz="1600" dirty="0">
            <a:latin typeface="Arial Rounded MT Bold"/>
            <a:cs typeface="Arial Rounded MT Bold"/>
          </a:endParaRPr>
        </a:p>
      </dgm:t>
    </dgm:pt>
    <dgm:pt modelId="{827D3BC9-F8FC-AD44-A3EB-4B0135637C01}" type="parTrans" cxnId="{D08775A1-5761-9C45-8DCD-0FD7D5DDF13E}">
      <dgm:prSet/>
      <dgm:spPr/>
      <dgm:t>
        <a:bodyPr/>
        <a:lstStyle/>
        <a:p>
          <a:endParaRPr lang="zh-CN" altLang="en-US" sz="1600">
            <a:latin typeface="Arial Rounded MT Bold"/>
            <a:cs typeface="Arial Rounded MT Bold"/>
          </a:endParaRPr>
        </a:p>
      </dgm:t>
    </dgm:pt>
    <dgm:pt modelId="{F2AA94E2-80D9-584D-8611-8A4208E1D995}" type="sibTrans" cxnId="{D08775A1-5761-9C45-8DCD-0FD7D5DDF13E}">
      <dgm:prSet/>
      <dgm:spPr/>
      <dgm:t>
        <a:bodyPr/>
        <a:lstStyle/>
        <a:p>
          <a:endParaRPr lang="zh-CN" altLang="en-US" sz="1600">
            <a:latin typeface="Arial Rounded MT Bold"/>
            <a:cs typeface="Arial Rounded MT Bold"/>
          </a:endParaRPr>
        </a:p>
      </dgm:t>
    </dgm:pt>
    <dgm:pt modelId="{56F4ABE6-17B4-9A49-97E6-8F62AD40E6B1}">
      <dgm:prSet custT="1"/>
      <dgm:spPr/>
      <dgm:t>
        <a:bodyPr/>
        <a:lstStyle/>
        <a:p>
          <a:r>
            <a:rPr lang="en-US" altLang="zh-CN" sz="1600" dirty="0" smtClean="0">
              <a:latin typeface="Arial Rounded MT Bold"/>
              <a:cs typeface="Arial Rounded MT Bold"/>
            </a:rPr>
            <a:t>clusters</a:t>
          </a:r>
          <a:endParaRPr lang="zh-CN" altLang="en-US" sz="1600" dirty="0">
            <a:latin typeface="Arial Rounded MT Bold"/>
            <a:cs typeface="Arial Rounded MT Bold"/>
          </a:endParaRPr>
        </a:p>
      </dgm:t>
    </dgm:pt>
    <dgm:pt modelId="{1F4E3F4C-25DF-EF48-9FE3-678D5B4672DB}" type="parTrans" cxnId="{4CA4E0FE-F23C-DB47-87A2-DC61A60E745B}">
      <dgm:prSet/>
      <dgm:spPr/>
      <dgm:t>
        <a:bodyPr/>
        <a:lstStyle/>
        <a:p>
          <a:endParaRPr lang="zh-CN" altLang="en-US" sz="1600">
            <a:latin typeface="Arial Rounded MT Bold"/>
            <a:cs typeface="Arial Rounded MT Bold"/>
          </a:endParaRPr>
        </a:p>
      </dgm:t>
    </dgm:pt>
    <dgm:pt modelId="{35E0C752-225D-5545-84E0-13FDF303A035}" type="sibTrans" cxnId="{4CA4E0FE-F23C-DB47-87A2-DC61A60E745B}">
      <dgm:prSet/>
      <dgm:spPr/>
      <dgm:t>
        <a:bodyPr/>
        <a:lstStyle/>
        <a:p>
          <a:endParaRPr lang="zh-CN" altLang="en-US" sz="1600">
            <a:latin typeface="Arial Rounded MT Bold"/>
            <a:cs typeface="Arial Rounded MT Bold"/>
          </a:endParaRPr>
        </a:p>
      </dgm:t>
    </dgm:pt>
    <dgm:pt modelId="{38191371-8023-0B4D-9495-F81838174005}" type="pres">
      <dgm:prSet presAssocID="{1D32F8E1-8590-5A49-B794-387EBBD30DC2}" presName="Name0" presStyleCnt="0">
        <dgm:presLayoutVars>
          <dgm:dir/>
          <dgm:resizeHandles val="exact"/>
        </dgm:presLayoutVars>
      </dgm:prSet>
      <dgm:spPr/>
      <dgm:t>
        <a:bodyPr/>
        <a:lstStyle/>
        <a:p>
          <a:endParaRPr lang="zh-CN" altLang="en-US"/>
        </a:p>
      </dgm:t>
    </dgm:pt>
    <dgm:pt modelId="{C413D10F-9304-4744-9D1C-1983FAD05559}" type="pres">
      <dgm:prSet presAssocID="{779BFBCB-0610-364B-8DFE-F8D142747E0C}" presName="Name5" presStyleLbl="vennNode1" presStyleIdx="0" presStyleCnt="5">
        <dgm:presLayoutVars>
          <dgm:bulletEnabled val="1"/>
        </dgm:presLayoutVars>
      </dgm:prSet>
      <dgm:spPr/>
      <dgm:t>
        <a:bodyPr/>
        <a:lstStyle/>
        <a:p>
          <a:endParaRPr lang="zh-CN" altLang="en-US"/>
        </a:p>
      </dgm:t>
    </dgm:pt>
    <dgm:pt modelId="{103E52BB-FF2B-0942-87C8-DFDA25FAD08D}" type="pres">
      <dgm:prSet presAssocID="{D63C7B89-BDAF-D941-A97B-E249BE63C523}" presName="space" presStyleCnt="0"/>
      <dgm:spPr/>
    </dgm:pt>
    <dgm:pt modelId="{243C15AF-1395-BF41-90DC-BBB28FE7EC61}" type="pres">
      <dgm:prSet presAssocID="{FEB91EA7-A262-3C43-A0F2-601CD25D30EB}" presName="Name5" presStyleLbl="vennNode1" presStyleIdx="1" presStyleCnt="5">
        <dgm:presLayoutVars>
          <dgm:bulletEnabled val="1"/>
        </dgm:presLayoutVars>
      </dgm:prSet>
      <dgm:spPr/>
      <dgm:t>
        <a:bodyPr/>
        <a:lstStyle/>
        <a:p>
          <a:endParaRPr lang="zh-CN" altLang="en-US"/>
        </a:p>
      </dgm:t>
    </dgm:pt>
    <dgm:pt modelId="{589DCC8D-C10A-A34F-85C5-613905F6B182}" type="pres">
      <dgm:prSet presAssocID="{E59DD098-0AA4-5E47-B9EB-2306E4CA82D3}" presName="space" presStyleCnt="0"/>
      <dgm:spPr/>
    </dgm:pt>
    <dgm:pt modelId="{2C388652-EB4F-454B-81A4-6EDDB103DA3F}" type="pres">
      <dgm:prSet presAssocID="{43C8E51B-7740-B64A-B160-AE5AD88F45A0}" presName="Name5" presStyleLbl="vennNode1" presStyleIdx="2" presStyleCnt="5" custScaleX="122168">
        <dgm:presLayoutVars>
          <dgm:bulletEnabled val="1"/>
        </dgm:presLayoutVars>
      </dgm:prSet>
      <dgm:spPr/>
      <dgm:t>
        <a:bodyPr/>
        <a:lstStyle/>
        <a:p>
          <a:endParaRPr lang="zh-CN" altLang="en-US"/>
        </a:p>
      </dgm:t>
    </dgm:pt>
    <dgm:pt modelId="{96EC9546-DBB8-CD40-9F6E-E386A80B4A0F}" type="pres">
      <dgm:prSet presAssocID="{F49FA046-AD81-CA43-BDBE-3DEA3D504C8B}" presName="space" presStyleCnt="0"/>
      <dgm:spPr/>
    </dgm:pt>
    <dgm:pt modelId="{E1843F5C-A023-8442-8F95-E98FA7A805F9}" type="pres">
      <dgm:prSet presAssocID="{48CEAA67-F2F1-2F4B-8C77-2E0F3B27FC6A}" presName="Name5" presStyleLbl="vennNode1" presStyleIdx="3" presStyleCnt="5">
        <dgm:presLayoutVars>
          <dgm:bulletEnabled val="1"/>
        </dgm:presLayoutVars>
      </dgm:prSet>
      <dgm:spPr/>
      <dgm:t>
        <a:bodyPr/>
        <a:lstStyle/>
        <a:p>
          <a:endParaRPr lang="zh-CN" altLang="en-US"/>
        </a:p>
      </dgm:t>
    </dgm:pt>
    <dgm:pt modelId="{FC2F68DC-9133-2F4C-996E-31B6D1D1A474}" type="pres">
      <dgm:prSet presAssocID="{F2AA94E2-80D9-584D-8611-8A4208E1D995}" presName="space" presStyleCnt="0"/>
      <dgm:spPr/>
    </dgm:pt>
    <dgm:pt modelId="{4F2A1BB0-38E8-9948-AEF4-7AEB0CC695E3}" type="pres">
      <dgm:prSet presAssocID="{56F4ABE6-17B4-9A49-97E6-8F62AD40E6B1}" presName="Name5" presStyleLbl="vennNode1" presStyleIdx="4" presStyleCnt="5">
        <dgm:presLayoutVars>
          <dgm:bulletEnabled val="1"/>
        </dgm:presLayoutVars>
      </dgm:prSet>
      <dgm:spPr/>
      <dgm:t>
        <a:bodyPr/>
        <a:lstStyle/>
        <a:p>
          <a:endParaRPr lang="zh-CN" altLang="en-US"/>
        </a:p>
      </dgm:t>
    </dgm:pt>
  </dgm:ptLst>
  <dgm:cxnLst>
    <dgm:cxn modelId="{539B03DF-454E-654A-9134-1EF8D06FE2B4}" srcId="{1D32F8E1-8590-5A49-B794-387EBBD30DC2}" destId="{FEB91EA7-A262-3C43-A0F2-601CD25D30EB}" srcOrd="1" destOrd="0" parTransId="{5202C87A-0898-4942-BD20-8BF4E0DA897E}" sibTransId="{E59DD098-0AA4-5E47-B9EB-2306E4CA82D3}"/>
    <dgm:cxn modelId="{BF29D575-7B59-C345-922A-8BBF67676863}" srcId="{1D32F8E1-8590-5A49-B794-387EBBD30DC2}" destId="{43C8E51B-7740-B64A-B160-AE5AD88F45A0}" srcOrd="2" destOrd="0" parTransId="{B9BDF36E-2218-7D40-8F19-E4CEEF530220}" sibTransId="{F49FA046-AD81-CA43-BDBE-3DEA3D504C8B}"/>
    <dgm:cxn modelId="{D08775A1-5761-9C45-8DCD-0FD7D5DDF13E}" srcId="{1D32F8E1-8590-5A49-B794-387EBBD30DC2}" destId="{48CEAA67-F2F1-2F4B-8C77-2E0F3B27FC6A}" srcOrd="3" destOrd="0" parTransId="{827D3BC9-F8FC-AD44-A3EB-4B0135637C01}" sibTransId="{F2AA94E2-80D9-584D-8611-8A4208E1D995}"/>
    <dgm:cxn modelId="{85E16372-22AB-42BA-83A8-CBBE01FAE0D2}" type="presOf" srcId="{1D32F8E1-8590-5A49-B794-387EBBD30DC2}" destId="{38191371-8023-0B4D-9495-F81838174005}" srcOrd="0" destOrd="0" presId="urn:microsoft.com/office/officeart/2005/8/layout/venn3"/>
    <dgm:cxn modelId="{83AA5C3A-CD20-4911-9AC5-B61ABE31B07B}" type="presOf" srcId="{FEB91EA7-A262-3C43-A0F2-601CD25D30EB}" destId="{243C15AF-1395-BF41-90DC-BBB28FE7EC61}" srcOrd="0" destOrd="0" presId="urn:microsoft.com/office/officeart/2005/8/layout/venn3"/>
    <dgm:cxn modelId="{4CA4E0FE-F23C-DB47-87A2-DC61A60E745B}" srcId="{1D32F8E1-8590-5A49-B794-387EBBD30DC2}" destId="{56F4ABE6-17B4-9A49-97E6-8F62AD40E6B1}" srcOrd="4" destOrd="0" parTransId="{1F4E3F4C-25DF-EF48-9FE3-678D5B4672DB}" sibTransId="{35E0C752-225D-5545-84E0-13FDF303A035}"/>
    <dgm:cxn modelId="{10FBD080-CEAB-4F09-9349-10F0D5964260}" type="presOf" srcId="{779BFBCB-0610-364B-8DFE-F8D142747E0C}" destId="{C413D10F-9304-4744-9D1C-1983FAD05559}" srcOrd="0" destOrd="0" presId="urn:microsoft.com/office/officeart/2005/8/layout/venn3"/>
    <dgm:cxn modelId="{75B70676-3AE1-4D75-8F7B-802B6826D4E3}" type="presOf" srcId="{48CEAA67-F2F1-2F4B-8C77-2E0F3B27FC6A}" destId="{E1843F5C-A023-8442-8F95-E98FA7A805F9}" srcOrd="0" destOrd="0" presId="urn:microsoft.com/office/officeart/2005/8/layout/venn3"/>
    <dgm:cxn modelId="{C0E66FE1-B51E-0A4D-B2CB-50F0F1627F33}" srcId="{1D32F8E1-8590-5A49-B794-387EBBD30DC2}" destId="{779BFBCB-0610-364B-8DFE-F8D142747E0C}" srcOrd="0" destOrd="0" parTransId="{8A9E1701-16C6-DA41-AFB2-A871168C66B5}" sibTransId="{D63C7B89-BDAF-D941-A97B-E249BE63C523}"/>
    <dgm:cxn modelId="{76053C2C-C90A-4867-9622-FEC3A35B5426}" type="presOf" srcId="{56F4ABE6-17B4-9A49-97E6-8F62AD40E6B1}" destId="{4F2A1BB0-38E8-9948-AEF4-7AEB0CC695E3}" srcOrd="0" destOrd="0" presId="urn:microsoft.com/office/officeart/2005/8/layout/venn3"/>
    <dgm:cxn modelId="{4769CECE-5A92-4A9A-99E7-AC839C9DFDB6}" type="presOf" srcId="{43C8E51B-7740-B64A-B160-AE5AD88F45A0}" destId="{2C388652-EB4F-454B-81A4-6EDDB103DA3F}" srcOrd="0" destOrd="0" presId="urn:microsoft.com/office/officeart/2005/8/layout/venn3"/>
    <dgm:cxn modelId="{5CA58D88-09A4-49A6-A279-8170FA590EC0}" type="presParOf" srcId="{38191371-8023-0B4D-9495-F81838174005}" destId="{C413D10F-9304-4744-9D1C-1983FAD05559}" srcOrd="0" destOrd="0" presId="urn:microsoft.com/office/officeart/2005/8/layout/venn3"/>
    <dgm:cxn modelId="{D8F8E7EE-06AB-497F-AA43-10C661419585}" type="presParOf" srcId="{38191371-8023-0B4D-9495-F81838174005}" destId="{103E52BB-FF2B-0942-87C8-DFDA25FAD08D}" srcOrd="1" destOrd="0" presId="urn:microsoft.com/office/officeart/2005/8/layout/venn3"/>
    <dgm:cxn modelId="{98344096-DA7B-42FF-89A8-50783F19DDE8}" type="presParOf" srcId="{38191371-8023-0B4D-9495-F81838174005}" destId="{243C15AF-1395-BF41-90DC-BBB28FE7EC61}" srcOrd="2" destOrd="0" presId="urn:microsoft.com/office/officeart/2005/8/layout/venn3"/>
    <dgm:cxn modelId="{8FE3AB25-B014-423B-AD61-80AC48B3945B}" type="presParOf" srcId="{38191371-8023-0B4D-9495-F81838174005}" destId="{589DCC8D-C10A-A34F-85C5-613905F6B182}" srcOrd="3" destOrd="0" presId="urn:microsoft.com/office/officeart/2005/8/layout/venn3"/>
    <dgm:cxn modelId="{21726391-1674-4D4C-A119-B5FCA4302042}" type="presParOf" srcId="{38191371-8023-0B4D-9495-F81838174005}" destId="{2C388652-EB4F-454B-81A4-6EDDB103DA3F}" srcOrd="4" destOrd="0" presId="urn:microsoft.com/office/officeart/2005/8/layout/venn3"/>
    <dgm:cxn modelId="{6DF01E67-7171-43E7-8507-88ADD74D3384}" type="presParOf" srcId="{38191371-8023-0B4D-9495-F81838174005}" destId="{96EC9546-DBB8-CD40-9F6E-E386A80B4A0F}" srcOrd="5" destOrd="0" presId="urn:microsoft.com/office/officeart/2005/8/layout/venn3"/>
    <dgm:cxn modelId="{72AD6EA7-8720-41EC-B485-B2737C49F524}" type="presParOf" srcId="{38191371-8023-0B4D-9495-F81838174005}" destId="{E1843F5C-A023-8442-8F95-E98FA7A805F9}" srcOrd="6" destOrd="0" presId="urn:microsoft.com/office/officeart/2005/8/layout/venn3"/>
    <dgm:cxn modelId="{71A7C59E-2837-45DF-B79C-2C815EF295DC}" type="presParOf" srcId="{38191371-8023-0B4D-9495-F81838174005}" destId="{FC2F68DC-9133-2F4C-996E-31B6D1D1A474}" srcOrd="7" destOrd="0" presId="urn:microsoft.com/office/officeart/2005/8/layout/venn3"/>
    <dgm:cxn modelId="{6B2227EC-1B81-4308-A99A-044ED7B8C042}" type="presParOf" srcId="{38191371-8023-0B4D-9495-F81838174005}" destId="{4F2A1BB0-38E8-9948-AEF4-7AEB0CC695E3}"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FB15A-AFDF-D449-8682-26FCCCE62205}">
      <dsp:nvSpPr>
        <dsp:cNvPr id="0" name=""/>
        <dsp:cNvSpPr/>
      </dsp:nvSpPr>
      <dsp:spPr>
        <a:xfrm>
          <a:off x="0" y="269459"/>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0"/>
              <a:satOff val="0"/>
              <a:lumOff val="0"/>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0F07BE68-0580-7B44-919E-5F15A144B9A6}">
      <dsp:nvSpPr>
        <dsp:cNvPr id="0" name=""/>
        <dsp:cNvSpPr/>
      </dsp:nvSpPr>
      <dsp:spPr>
        <a:xfrm>
          <a:off x="406110" y="18539"/>
          <a:ext cx="8094287" cy="501840"/>
        </a:xfrm>
        <a:prstGeom prst="roundRect">
          <a:avLst/>
        </a:prstGeom>
        <a:solidFill>
          <a:schemeClr val="accent5">
            <a:shade val="50000"/>
            <a:hueOff val="0"/>
            <a:satOff val="0"/>
            <a:lumOff val="0"/>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smtClean="0">
              <a:solidFill>
                <a:srgbClr val="000000"/>
              </a:solidFill>
              <a:latin typeface="Avenir Medium"/>
              <a:cs typeface="Avenir Medium"/>
            </a:rPr>
            <a:t>Produce comprehensive models</a:t>
          </a:r>
          <a:endParaRPr lang="zh-CN" altLang="en-US" sz="1800" kern="1200" dirty="0">
            <a:solidFill>
              <a:srgbClr val="000000"/>
            </a:solidFill>
            <a:latin typeface="Avenir Medium"/>
            <a:cs typeface="Avenir Medium"/>
          </a:endParaRPr>
        </a:p>
      </dsp:txBody>
      <dsp:txXfrm>
        <a:off x="430608" y="43037"/>
        <a:ext cx="8045291" cy="452844"/>
      </dsp:txXfrm>
    </dsp:sp>
    <dsp:sp modelId="{E2550B91-F1A7-2948-8DDB-6BF3A70DD114}">
      <dsp:nvSpPr>
        <dsp:cNvPr id="0" name=""/>
        <dsp:cNvSpPr/>
      </dsp:nvSpPr>
      <dsp:spPr>
        <a:xfrm>
          <a:off x="0" y="1040579"/>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9674"/>
              <a:satOff val="1111"/>
              <a:lumOff val="12362"/>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2C05CB41-CE79-A849-B1E7-46C3FB9A8BA9}">
      <dsp:nvSpPr>
        <dsp:cNvPr id="0" name=""/>
        <dsp:cNvSpPr/>
      </dsp:nvSpPr>
      <dsp:spPr>
        <a:xfrm>
          <a:off x="411924" y="789659"/>
          <a:ext cx="8086859" cy="501840"/>
        </a:xfrm>
        <a:prstGeom prst="roundRect">
          <a:avLst/>
        </a:prstGeom>
        <a:solidFill>
          <a:schemeClr val="accent5">
            <a:shade val="50000"/>
            <a:hueOff val="9674"/>
            <a:satOff val="1111"/>
            <a:lumOff val="12362"/>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9674"/>
              <a:satOff val="1111"/>
              <a:lumOff val="12362"/>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dirty="0" smtClean="0">
              <a:solidFill>
                <a:srgbClr val="000000"/>
              </a:solidFill>
              <a:latin typeface="Avenir Medium"/>
              <a:cs typeface="Avenir Medium"/>
            </a:rPr>
            <a:t>When attributes contribute equally and independently to the decision</a:t>
          </a:r>
          <a:endParaRPr lang="zh-CN" altLang="en-US" sz="1800" kern="1200" dirty="0">
            <a:solidFill>
              <a:srgbClr val="000000"/>
            </a:solidFill>
            <a:latin typeface="Avenir Medium"/>
            <a:cs typeface="Avenir Medium"/>
          </a:endParaRPr>
        </a:p>
      </dsp:txBody>
      <dsp:txXfrm>
        <a:off x="436422" y="814157"/>
        <a:ext cx="8037863" cy="452844"/>
      </dsp:txXfrm>
    </dsp:sp>
    <dsp:sp modelId="{72D5C6FD-D62F-EC4D-B104-740D8F03427C}">
      <dsp:nvSpPr>
        <dsp:cNvPr id="0" name=""/>
        <dsp:cNvSpPr/>
      </dsp:nvSpPr>
      <dsp:spPr>
        <a:xfrm>
          <a:off x="0" y="1811700"/>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19348"/>
              <a:satOff val="2222"/>
              <a:lumOff val="24725"/>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77BFEE3B-F104-0D45-9400-260DF5FBEE35}">
      <dsp:nvSpPr>
        <dsp:cNvPr id="0" name=""/>
        <dsp:cNvSpPr/>
      </dsp:nvSpPr>
      <dsp:spPr>
        <a:xfrm>
          <a:off x="420228" y="1560779"/>
          <a:ext cx="8075699" cy="501840"/>
        </a:xfrm>
        <a:prstGeom prst="roundRect">
          <a:avLst/>
        </a:prstGeom>
        <a:solidFill>
          <a:schemeClr val="accent5">
            <a:shade val="50000"/>
            <a:hueOff val="19348"/>
            <a:satOff val="2222"/>
            <a:lumOff val="24725"/>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19348"/>
              <a:satOff val="2222"/>
              <a:lumOff val="2472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dirty="0" smtClean="0">
              <a:solidFill>
                <a:srgbClr val="000000"/>
              </a:solidFill>
              <a:latin typeface="Avenir Medium"/>
              <a:cs typeface="Avenir Medium"/>
            </a:rPr>
            <a:t>Simply stores the training data without processing it</a:t>
          </a:r>
          <a:endParaRPr lang="zh-CN" altLang="en-US" sz="1800" kern="1200" dirty="0">
            <a:solidFill>
              <a:srgbClr val="000000"/>
            </a:solidFill>
            <a:latin typeface="Avenir Medium"/>
            <a:cs typeface="Avenir Medium"/>
          </a:endParaRPr>
        </a:p>
      </dsp:txBody>
      <dsp:txXfrm>
        <a:off x="444726" y="1585277"/>
        <a:ext cx="8026703" cy="452844"/>
      </dsp:txXfrm>
    </dsp:sp>
    <dsp:sp modelId="{C498E99F-7229-AC42-BFA2-40218A7DA21F}">
      <dsp:nvSpPr>
        <dsp:cNvPr id="0" name=""/>
        <dsp:cNvSpPr/>
      </dsp:nvSpPr>
      <dsp:spPr>
        <a:xfrm>
          <a:off x="0" y="2582820"/>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29023"/>
              <a:satOff val="3333"/>
              <a:lumOff val="37087"/>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61BACD23-444B-6840-B088-9C9CC0ED02FD}">
      <dsp:nvSpPr>
        <dsp:cNvPr id="0" name=""/>
        <dsp:cNvSpPr/>
      </dsp:nvSpPr>
      <dsp:spPr>
        <a:xfrm>
          <a:off x="418983" y="2331900"/>
          <a:ext cx="8079035" cy="501840"/>
        </a:xfrm>
        <a:prstGeom prst="roundRect">
          <a:avLst/>
        </a:prstGeom>
        <a:solidFill>
          <a:schemeClr val="accent5">
            <a:shade val="50000"/>
            <a:hueOff val="29023"/>
            <a:satOff val="3333"/>
            <a:lumOff val="37087"/>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29023"/>
              <a:satOff val="3333"/>
              <a:lumOff val="37087"/>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smtClean="0">
              <a:solidFill>
                <a:srgbClr val="000000"/>
              </a:solidFill>
              <a:latin typeface="Avenir Medium"/>
              <a:cs typeface="Avenir Medium"/>
            </a:rPr>
            <a:t>Calculate a linear decision boundary</a:t>
          </a:r>
          <a:endParaRPr lang="zh-CN" altLang="en-US" sz="1800" kern="1200" dirty="0">
            <a:solidFill>
              <a:srgbClr val="000000"/>
            </a:solidFill>
            <a:latin typeface="Avenir Medium"/>
            <a:cs typeface="Avenir Medium"/>
          </a:endParaRPr>
        </a:p>
      </dsp:txBody>
      <dsp:txXfrm>
        <a:off x="443481" y="2356398"/>
        <a:ext cx="8030039" cy="452844"/>
      </dsp:txXfrm>
    </dsp:sp>
    <dsp:sp modelId="{369949C5-6351-FB40-883B-F94A0D5F9A64}">
      <dsp:nvSpPr>
        <dsp:cNvPr id="0" name=""/>
        <dsp:cNvSpPr/>
      </dsp:nvSpPr>
      <dsp:spPr>
        <a:xfrm>
          <a:off x="0" y="3353939"/>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19348"/>
              <a:satOff val="2222"/>
              <a:lumOff val="24725"/>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ED4BA7F2-6C05-0E4C-B16B-38AC1BC31345}">
      <dsp:nvSpPr>
        <dsp:cNvPr id="0" name=""/>
        <dsp:cNvSpPr/>
      </dsp:nvSpPr>
      <dsp:spPr>
        <a:xfrm>
          <a:off x="420228" y="3103019"/>
          <a:ext cx="8083994" cy="501840"/>
        </a:xfrm>
        <a:prstGeom prst="roundRect">
          <a:avLst/>
        </a:prstGeom>
        <a:solidFill>
          <a:schemeClr val="accent5">
            <a:shade val="50000"/>
            <a:hueOff val="19348"/>
            <a:satOff val="2222"/>
            <a:lumOff val="24725"/>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19348"/>
              <a:satOff val="2222"/>
              <a:lumOff val="2472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dirty="0" smtClean="0">
              <a:solidFill>
                <a:srgbClr val="000000"/>
              </a:solidFill>
              <a:latin typeface="Avenir Medium"/>
              <a:cs typeface="Avenir Medium"/>
            </a:rPr>
            <a:t>Avoids </a:t>
          </a:r>
          <a:r>
            <a:rPr lang="en-US" altLang="zh-CN" sz="1800" kern="1200" dirty="0" err="1" smtClean="0">
              <a:solidFill>
                <a:srgbClr val="000000"/>
              </a:solidFill>
              <a:latin typeface="Avenir Medium"/>
              <a:cs typeface="Avenir Medium"/>
            </a:rPr>
            <a:t>overfitting</a:t>
          </a:r>
          <a:r>
            <a:rPr lang="en-US" altLang="zh-CN" sz="1800" kern="1200" dirty="0" smtClean="0">
              <a:solidFill>
                <a:srgbClr val="000000"/>
              </a:solidFill>
              <a:latin typeface="Avenir Medium"/>
              <a:cs typeface="Avenir Medium"/>
            </a:rPr>
            <a:t>, even with large numbers of attributes</a:t>
          </a:r>
          <a:endParaRPr lang="zh-CN" altLang="en-US" sz="1800" kern="1200" dirty="0">
            <a:solidFill>
              <a:srgbClr val="000000"/>
            </a:solidFill>
            <a:latin typeface="Avenir Medium"/>
            <a:cs typeface="Avenir Medium"/>
          </a:endParaRPr>
        </a:p>
      </dsp:txBody>
      <dsp:txXfrm>
        <a:off x="444726" y="3127517"/>
        <a:ext cx="8034998" cy="452844"/>
      </dsp:txXfrm>
    </dsp:sp>
    <dsp:sp modelId="{6E6897CA-E3A6-5740-95AE-3D78DF52E610}">
      <dsp:nvSpPr>
        <dsp:cNvPr id="0" name=""/>
        <dsp:cNvSpPr/>
      </dsp:nvSpPr>
      <dsp:spPr>
        <a:xfrm>
          <a:off x="0" y="4125060"/>
          <a:ext cx="8504238" cy="428400"/>
        </a:xfrm>
        <a:prstGeom prst="rect">
          <a:avLst/>
        </a:prstGeom>
        <a:solidFill>
          <a:schemeClr val="lt1">
            <a:alpha val="90000"/>
            <a:hueOff val="0"/>
            <a:satOff val="0"/>
            <a:lumOff val="0"/>
            <a:alphaOff val="0"/>
          </a:schemeClr>
        </a:solidFill>
        <a:ln w="9525" cap="flat" cmpd="sng" algn="ctr">
          <a:solidFill>
            <a:schemeClr val="accent5">
              <a:shade val="50000"/>
              <a:hueOff val="9674"/>
              <a:satOff val="1111"/>
              <a:lumOff val="12362"/>
              <a:alphaOff val="0"/>
            </a:schemeClr>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lt1">
              <a:alpha val="90000"/>
              <a:hueOff val="0"/>
              <a:satOff val="0"/>
              <a:lumOff val="0"/>
              <a:alphaOff val="0"/>
              <a:shade val="70000"/>
              <a:satMod val="105000"/>
            </a:schemeClr>
          </a:contourClr>
        </a:sp3d>
      </dsp:spPr>
      <dsp:style>
        <a:lnRef idx="1">
          <a:scrgbClr r="0" g="0" b="0"/>
        </a:lnRef>
        <a:fillRef idx="1">
          <a:scrgbClr r="0" g="0" b="0"/>
        </a:fillRef>
        <a:effectRef idx="2">
          <a:scrgbClr r="0" g="0" b="0"/>
        </a:effectRef>
        <a:fontRef idx="minor"/>
      </dsp:style>
    </dsp:sp>
    <dsp:sp modelId="{85BFE0F6-1CA0-4347-B10A-D84E5CAE0D77}">
      <dsp:nvSpPr>
        <dsp:cNvPr id="0" name=""/>
        <dsp:cNvSpPr/>
      </dsp:nvSpPr>
      <dsp:spPr>
        <a:xfrm>
          <a:off x="414830" y="3874140"/>
          <a:ext cx="8081666" cy="501840"/>
        </a:xfrm>
        <a:prstGeom prst="roundRect">
          <a:avLst/>
        </a:prstGeom>
        <a:solidFill>
          <a:schemeClr val="accent5">
            <a:shade val="50000"/>
            <a:hueOff val="9674"/>
            <a:satOff val="1111"/>
            <a:lumOff val="12362"/>
            <a:alphaOff val="0"/>
          </a:schemeClr>
        </a:solidFill>
        <a:ln>
          <a:noFill/>
        </a:ln>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accent5">
              <a:shade val="50000"/>
              <a:hueOff val="9674"/>
              <a:satOff val="1111"/>
              <a:lumOff val="12362"/>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5008" tIns="0" rIns="225008" bIns="0" numCol="1" spcCol="1270" anchor="ctr" anchorCtr="0">
          <a:noAutofit/>
        </a:bodyPr>
        <a:lstStyle/>
        <a:p>
          <a:pPr lvl="0" algn="l" defTabSz="800100">
            <a:lnSpc>
              <a:spcPct val="90000"/>
            </a:lnSpc>
            <a:spcBef>
              <a:spcPct val="0"/>
            </a:spcBef>
            <a:spcAft>
              <a:spcPct val="35000"/>
            </a:spcAft>
          </a:pPr>
          <a:r>
            <a:rPr lang="en-US" altLang="zh-CN" sz="1800" kern="1200" dirty="0" smtClean="0">
              <a:solidFill>
                <a:srgbClr val="000000"/>
              </a:solidFill>
              <a:latin typeface="Avenir Medium"/>
              <a:cs typeface="Avenir Medium"/>
            </a:rPr>
            <a:t>Determines the baseline performance </a:t>
          </a:r>
          <a:endParaRPr lang="zh-CN" altLang="en-US" sz="1800" kern="1200" dirty="0">
            <a:solidFill>
              <a:srgbClr val="000000"/>
            </a:solidFill>
            <a:latin typeface="Avenir Medium"/>
            <a:cs typeface="Avenir Medium"/>
          </a:endParaRPr>
        </a:p>
      </dsp:txBody>
      <dsp:txXfrm>
        <a:off x="439328" y="3898638"/>
        <a:ext cx="803267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3D10F-9304-4744-9D1C-1983FAD05559}">
      <dsp:nvSpPr>
        <dsp:cNvPr id="0" name=""/>
        <dsp:cNvSpPr/>
      </dsp:nvSpPr>
      <dsp:spPr>
        <a:xfrm>
          <a:off x="1488" y="314790"/>
          <a:ext cx="1808819" cy="1808819"/>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9545" tIns="20320" rIns="99545" bIns="2032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Arial Rounded MT Bold"/>
              <a:cs typeface="Arial Rounded MT Bold"/>
            </a:rPr>
            <a:t>filters</a:t>
          </a:r>
          <a:endParaRPr lang="zh-CN" altLang="en-US" sz="1600" kern="1200" dirty="0">
            <a:latin typeface="Arial Rounded MT Bold"/>
            <a:cs typeface="Arial Rounded MT Bold"/>
          </a:endParaRPr>
        </a:p>
      </dsp:txBody>
      <dsp:txXfrm>
        <a:off x="266383" y="579685"/>
        <a:ext cx="1279029" cy="1279029"/>
      </dsp:txXfrm>
    </dsp:sp>
    <dsp:sp modelId="{243C15AF-1395-BF41-90DC-BBB28FE7EC61}">
      <dsp:nvSpPr>
        <dsp:cNvPr id="0" name=""/>
        <dsp:cNvSpPr/>
      </dsp:nvSpPr>
      <dsp:spPr>
        <a:xfrm>
          <a:off x="1448544" y="314790"/>
          <a:ext cx="1808819" cy="1808819"/>
        </a:xfrm>
        <a:prstGeom prst="ellipse">
          <a:avLst/>
        </a:prstGeom>
        <a:solidFill>
          <a:schemeClr val="accent2">
            <a:alpha val="50000"/>
            <a:hueOff val="1932342"/>
            <a:satOff val="-20663"/>
            <a:lumOff val="5392"/>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9545" tIns="20320" rIns="99545" bIns="2032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Arial Rounded MT Bold"/>
              <a:cs typeface="Arial Rounded MT Bold"/>
            </a:rPr>
            <a:t>Attribute selection</a:t>
          </a:r>
          <a:endParaRPr lang="zh-CN" altLang="en-US" sz="1600" kern="1200" dirty="0">
            <a:latin typeface="Arial Rounded MT Bold"/>
            <a:cs typeface="Arial Rounded MT Bold"/>
          </a:endParaRPr>
        </a:p>
      </dsp:txBody>
      <dsp:txXfrm>
        <a:off x="1713439" y="579685"/>
        <a:ext cx="1279029" cy="1279029"/>
      </dsp:txXfrm>
    </dsp:sp>
    <dsp:sp modelId="{2C388652-EB4F-454B-81A4-6EDDB103DA3F}">
      <dsp:nvSpPr>
        <dsp:cNvPr id="0" name=""/>
        <dsp:cNvSpPr/>
      </dsp:nvSpPr>
      <dsp:spPr>
        <a:xfrm>
          <a:off x="2895600" y="314790"/>
          <a:ext cx="2209799" cy="1808819"/>
        </a:xfrm>
        <a:prstGeom prst="ellipse">
          <a:avLst/>
        </a:prstGeom>
        <a:solidFill>
          <a:schemeClr val="accent2">
            <a:alpha val="50000"/>
            <a:hueOff val="3864684"/>
            <a:satOff val="-41326"/>
            <a:lumOff val="10784"/>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9545" tIns="20320" rIns="99545" bIns="2032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Arial Rounded MT Bold"/>
              <a:cs typeface="Arial Rounded MT Bold"/>
            </a:rPr>
            <a:t>Data visualization</a:t>
          </a:r>
          <a:endParaRPr lang="zh-CN" altLang="en-US" sz="1600" kern="1200" dirty="0">
            <a:latin typeface="Arial Rounded MT Bold"/>
            <a:cs typeface="Arial Rounded MT Bold"/>
          </a:endParaRPr>
        </a:p>
      </dsp:txBody>
      <dsp:txXfrm>
        <a:off x="3219218" y="579685"/>
        <a:ext cx="1562563" cy="1279029"/>
      </dsp:txXfrm>
    </dsp:sp>
    <dsp:sp modelId="{E1843F5C-A023-8442-8F95-E98FA7A805F9}">
      <dsp:nvSpPr>
        <dsp:cNvPr id="0" name=""/>
        <dsp:cNvSpPr/>
      </dsp:nvSpPr>
      <dsp:spPr>
        <a:xfrm>
          <a:off x="4743635" y="314790"/>
          <a:ext cx="1808819" cy="1808819"/>
        </a:xfrm>
        <a:prstGeom prst="ellipse">
          <a:avLst/>
        </a:prstGeom>
        <a:solidFill>
          <a:schemeClr val="accent2">
            <a:alpha val="50000"/>
            <a:hueOff val="5797025"/>
            <a:satOff val="-61990"/>
            <a:lumOff val="1617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9545" tIns="20320" rIns="99545" bIns="2032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Arial Rounded MT Bold"/>
              <a:cs typeface="Arial Rounded MT Bold"/>
            </a:rPr>
            <a:t>classifiers</a:t>
          </a:r>
          <a:endParaRPr lang="zh-CN" altLang="en-US" sz="1600" kern="1200" dirty="0">
            <a:latin typeface="Arial Rounded MT Bold"/>
            <a:cs typeface="Arial Rounded MT Bold"/>
          </a:endParaRPr>
        </a:p>
      </dsp:txBody>
      <dsp:txXfrm>
        <a:off x="5008530" y="579685"/>
        <a:ext cx="1279029" cy="1279029"/>
      </dsp:txXfrm>
    </dsp:sp>
    <dsp:sp modelId="{4F2A1BB0-38E8-9948-AEF4-7AEB0CC695E3}">
      <dsp:nvSpPr>
        <dsp:cNvPr id="0" name=""/>
        <dsp:cNvSpPr/>
      </dsp:nvSpPr>
      <dsp:spPr>
        <a:xfrm>
          <a:off x="6190691" y="314790"/>
          <a:ext cx="1808819" cy="1808819"/>
        </a:xfrm>
        <a:prstGeom prst="ellipse">
          <a:avLst/>
        </a:prstGeom>
        <a:solidFill>
          <a:schemeClr val="accent2">
            <a:alpha val="50000"/>
            <a:hueOff val="7729367"/>
            <a:satOff val="-82653"/>
            <a:lumOff val="21569"/>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9545" tIns="20320" rIns="99545" bIns="20320" numCol="1" spcCol="1270" anchor="ctr" anchorCtr="0">
          <a:noAutofit/>
        </a:bodyPr>
        <a:lstStyle/>
        <a:p>
          <a:pPr lvl="0" algn="ctr" defTabSz="711200">
            <a:lnSpc>
              <a:spcPct val="90000"/>
            </a:lnSpc>
            <a:spcBef>
              <a:spcPct val="0"/>
            </a:spcBef>
            <a:spcAft>
              <a:spcPct val="35000"/>
            </a:spcAft>
          </a:pPr>
          <a:r>
            <a:rPr lang="en-US" altLang="zh-CN" sz="1600" kern="1200" dirty="0" smtClean="0">
              <a:latin typeface="Arial Rounded MT Bold"/>
              <a:cs typeface="Arial Rounded MT Bold"/>
            </a:rPr>
            <a:t>clusters</a:t>
          </a:r>
          <a:endParaRPr lang="zh-CN" altLang="en-US" sz="1600" kern="1200" dirty="0">
            <a:latin typeface="Arial Rounded MT Bold"/>
            <a:cs typeface="Arial Rounded MT Bold"/>
          </a:endParaRPr>
        </a:p>
      </dsp:txBody>
      <dsp:txXfrm>
        <a:off x="6455586" y="579685"/>
        <a:ext cx="1279029" cy="12790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CFE41-C156-4CD8-ABE3-98F3D395E45E}" type="datetimeFigureOut">
              <a:rPr lang="zh-CN" altLang="en-US" smtClean="0"/>
              <a:t>2013/10/15</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E53549-C5E1-42BC-8CDB-13C0AAA90DCE}" type="slidenum">
              <a:rPr lang="zh-CN" altLang="en-US" smtClean="0"/>
              <a:t>‹#›</a:t>
            </a:fld>
            <a:endParaRPr lang="zh-CN" altLang="en-US"/>
          </a:p>
        </p:txBody>
      </p:sp>
    </p:spTree>
    <p:extLst>
      <p:ext uri="{BB962C8B-B14F-4D97-AF65-F5344CB8AC3E}">
        <p14:creationId xmlns:p14="http://schemas.microsoft.com/office/powerpoint/2010/main" val="611021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Information_privacy_law#United_States" TargetMode="External"/><Relationship Id="rId7" Type="http://schemas.openxmlformats.org/officeDocument/2006/relationships/hyperlink" Target="http://en.wikipedia.org/wiki/Fair_and_Accurate_Credit_Transactions_Act"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en.wikipedia.org/wiki/Children's_Online_Privacy_Protection_Act" TargetMode="External"/><Relationship Id="rId5" Type="http://schemas.openxmlformats.org/officeDocument/2006/relationships/hyperlink" Target="http://en.wikipedia.org/wiki/Health_Insurance_Portability_and_Accountability_Act" TargetMode="External"/><Relationship Id="rId4" Type="http://schemas.openxmlformats.org/officeDocument/2006/relationships/hyperlink" Target="http://en.wikipedia.org/wiki/United_Stat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Liu, </a:t>
            </a:r>
            <a:r>
              <a:rPr lang="en-US" altLang="zh-CN" sz="1200" b="0" i="0" u="none" strike="noStrike" kern="1200" dirty="0" err="1" smtClean="0">
                <a:solidFill>
                  <a:schemeClr val="tx1"/>
                </a:solidFill>
                <a:effectLst/>
                <a:latin typeface="+mn-lt"/>
                <a:ea typeface="+mn-ea"/>
                <a:cs typeface="+mn-cs"/>
              </a:rPr>
              <a:t>Kexin</a:t>
            </a:r>
            <a:r>
              <a:rPr lang="en-US" altLang="zh-CN" sz="1200" b="0" i="0"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Geng</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Pengfei</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Liu, </a:t>
            </a:r>
            <a:r>
              <a:rPr lang="en-US" altLang="zh-CN" sz="1200" b="0" i="0" u="none" strike="noStrike" kern="1200" dirty="0" err="1" smtClean="0">
                <a:solidFill>
                  <a:schemeClr val="tx1"/>
                </a:solidFill>
                <a:effectLst/>
                <a:latin typeface="+mn-lt"/>
                <a:ea typeface="+mn-ea"/>
                <a:cs typeface="+mn-cs"/>
              </a:rPr>
              <a:t>Ya</a:t>
            </a:r>
            <a:r>
              <a:rPr lang="en-US" altLang="zh-CN" sz="1200" b="0" i="0"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Tian</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Yujia</a:t>
            </a:r>
            <a:r>
              <a:rPr lang="en-US" altLang="zh-CN" sz="1200" b="0" i="0" kern="1200" dirty="0" smtClean="0">
                <a:solidFill>
                  <a:schemeClr val="tx1"/>
                </a:solidFill>
                <a:effectLst/>
                <a:latin typeface="+mn-lt"/>
                <a:ea typeface="+mn-ea"/>
                <a:cs typeface="+mn-cs"/>
              </a:rPr>
              <a:t>‎; </a:t>
            </a:r>
            <a:r>
              <a:rPr lang="en-US" altLang="zh-CN" sz="1200" b="0" i="0" u="none" strike="noStrike" kern="1200" dirty="0" smtClean="0">
                <a:solidFill>
                  <a:schemeClr val="tx1"/>
                </a:solidFill>
                <a:effectLst/>
                <a:latin typeface="+mn-lt"/>
                <a:ea typeface="+mn-ea"/>
                <a:cs typeface="+mn-cs"/>
              </a:rPr>
              <a:t>Zhou, </a:t>
            </a:r>
            <a:r>
              <a:rPr lang="en-US" altLang="zh-CN" sz="1200" b="0" i="0" u="none" strike="noStrike" kern="1200" dirty="0" err="1" smtClean="0">
                <a:solidFill>
                  <a:schemeClr val="tx1"/>
                </a:solidFill>
                <a:effectLst/>
                <a:latin typeface="+mn-lt"/>
                <a:ea typeface="+mn-ea"/>
                <a:cs typeface="+mn-cs"/>
              </a:rPr>
              <a:t>Hao</a:t>
            </a:r>
            <a:r>
              <a:rPr lang="en-US" altLang="zh-CN"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Ian H. Witten, </a:t>
            </a:r>
            <a:r>
              <a:rPr lang="en-US" altLang="zh-CN" sz="1200" kern="1200" dirty="0" err="1" smtClean="0">
                <a:solidFill>
                  <a:schemeClr val="tx1"/>
                </a:solidFill>
                <a:effectLst/>
                <a:latin typeface="+mn-lt"/>
                <a:ea typeface="+mn-ea"/>
                <a:cs typeface="+mn-cs"/>
              </a:rPr>
              <a:t>Elke</a:t>
            </a:r>
            <a:r>
              <a:rPr lang="en-US" altLang="zh-CN" sz="120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 </a:t>
            </a:r>
            <a:r>
              <a:rPr lang="en-US" altLang="zh-CN" sz="1200" b="0" i="0" kern="1200" dirty="0" err="1" smtClean="0">
                <a:solidFill>
                  <a:schemeClr val="tx1"/>
                </a:solidFill>
                <a:effectLst/>
                <a:latin typeface="+mn-lt"/>
                <a:ea typeface="+mn-ea"/>
                <a:cs typeface="+mn-cs"/>
              </a:rPr>
              <a:t>Rundensteiner</a:t>
            </a:r>
            <a:endParaRPr lang="en-US"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1</a:t>
            </a:fld>
            <a:endParaRPr lang="zh-CN" altLang="en-US"/>
          </a:p>
        </p:txBody>
      </p:sp>
    </p:spTree>
    <p:extLst>
      <p:ext uri="{BB962C8B-B14F-4D97-AF65-F5344CB8AC3E}">
        <p14:creationId xmlns:p14="http://schemas.microsoft.com/office/powerpoint/2010/main" val="285112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6</a:t>
            </a:fld>
            <a:endParaRPr lang="zh-CN" altLang="en-US"/>
          </a:p>
        </p:txBody>
      </p:sp>
    </p:spTree>
    <p:extLst>
      <p:ext uri="{BB962C8B-B14F-4D97-AF65-F5344CB8AC3E}">
        <p14:creationId xmlns:p14="http://schemas.microsoft.com/office/powerpoint/2010/main" val="267481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19</a:t>
            </a:fld>
            <a:endParaRPr lang="zh-CN" altLang="en-US"/>
          </a:p>
        </p:txBody>
      </p:sp>
    </p:spTree>
    <p:extLst>
      <p:ext uri="{BB962C8B-B14F-4D97-AF65-F5344CB8AC3E}">
        <p14:creationId xmlns:p14="http://schemas.microsoft.com/office/powerpoint/2010/main" val="195408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	Information privacy laws</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Anonymization</a:t>
            </a: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The purpose of data mining</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Correlation causation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22</a:t>
            </a:fld>
            <a:endParaRPr lang="zh-CN" altLang="en-US"/>
          </a:p>
        </p:txBody>
      </p:sp>
    </p:spTree>
    <p:extLst>
      <p:ext uri="{BB962C8B-B14F-4D97-AF65-F5344CB8AC3E}">
        <p14:creationId xmlns:p14="http://schemas.microsoft.com/office/powerpoint/2010/main" val="340443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 A purpose must be stated for any personal information collected</a:t>
            </a:r>
          </a:p>
          <a:p>
            <a:r>
              <a:rPr lang="en-US" altLang="zh-CN" sz="1200" b="0" i="0" u="none" strike="noStrike" kern="1200" baseline="0" dirty="0" smtClean="0">
                <a:solidFill>
                  <a:schemeClr val="tx1"/>
                </a:solidFill>
                <a:latin typeface="+mn-lt"/>
                <a:ea typeface="+mn-ea"/>
                <a:cs typeface="+mn-cs"/>
              </a:rPr>
              <a:t> Such information must not be disclosed to others without consent</a:t>
            </a:r>
          </a:p>
          <a:p>
            <a:r>
              <a:rPr lang="en-US" altLang="zh-CN" sz="1200" b="0" i="0" u="none" strike="noStrike" kern="1200" baseline="0" dirty="0" smtClean="0">
                <a:solidFill>
                  <a:schemeClr val="tx1"/>
                </a:solidFill>
                <a:latin typeface="+mn-lt"/>
                <a:ea typeface="+mn-ea"/>
                <a:cs typeface="+mn-cs"/>
              </a:rPr>
              <a:t> Records kept on individuals must be accurate and up to date</a:t>
            </a:r>
          </a:p>
          <a:p>
            <a:r>
              <a:rPr lang="en-US" altLang="zh-CN" sz="1200" b="0" i="0" u="none" strike="noStrike" kern="1200" baseline="0" dirty="0" smtClean="0">
                <a:solidFill>
                  <a:schemeClr val="tx1"/>
                </a:solidFill>
                <a:latin typeface="+mn-lt"/>
                <a:ea typeface="+mn-ea"/>
                <a:cs typeface="+mn-cs"/>
              </a:rPr>
              <a:t> To ensure accuracy, individuals should be able to review data about themselves</a:t>
            </a:r>
          </a:p>
          <a:p>
            <a:r>
              <a:rPr lang="en-US" altLang="zh-CN" sz="1200" b="0" i="0" u="none" strike="noStrike" kern="1200" baseline="0" dirty="0" smtClean="0">
                <a:solidFill>
                  <a:schemeClr val="tx1"/>
                </a:solidFill>
                <a:latin typeface="+mn-lt"/>
                <a:ea typeface="+mn-ea"/>
                <a:cs typeface="+mn-cs"/>
              </a:rPr>
              <a:t> Data must be deleted when it is no longer needed for the stated purpose</a:t>
            </a:r>
          </a:p>
          <a:p>
            <a:r>
              <a:rPr lang="en-US" altLang="zh-CN" sz="1200" b="0" i="0" u="none" strike="noStrike" kern="1200" baseline="0" dirty="0" smtClean="0">
                <a:solidFill>
                  <a:schemeClr val="tx1"/>
                </a:solidFill>
                <a:latin typeface="+mn-lt"/>
                <a:ea typeface="+mn-ea"/>
                <a:cs typeface="+mn-cs"/>
              </a:rPr>
              <a:t> Personal information must not be transmitted to locations where equivalent</a:t>
            </a:r>
          </a:p>
          <a:p>
            <a:r>
              <a:rPr lang="en-US" altLang="zh-CN" sz="1200" b="0" i="0" u="none" strike="noStrike" kern="1200" baseline="0" dirty="0" smtClean="0">
                <a:solidFill>
                  <a:schemeClr val="tx1"/>
                </a:solidFill>
                <a:latin typeface="+mn-lt"/>
                <a:ea typeface="+mn-ea"/>
                <a:cs typeface="+mn-cs"/>
              </a:rPr>
              <a:t>data protection cannot be assured</a:t>
            </a:r>
          </a:p>
          <a:p>
            <a:r>
              <a:rPr lang="en-US" altLang="zh-CN" sz="1200" b="0" i="0" u="none" strike="noStrike" kern="1200" baseline="0" dirty="0" smtClean="0">
                <a:solidFill>
                  <a:schemeClr val="tx1"/>
                </a:solidFill>
                <a:latin typeface="+mn-lt"/>
                <a:ea typeface="+mn-ea"/>
                <a:cs typeface="+mn-cs"/>
              </a:rPr>
              <a:t> Some data is too sensitive to be collected, except in extreme circumstances</a:t>
            </a:r>
          </a:p>
          <a:p>
            <a:r>
              <a:rPr lang="en-US" altLang="zh-CN" sz="1200" b="0" i="0" u="none" strike="noStrike" kern="1200" baseline="0" dirty="0" smtClean="0">
                <a:solidFill>
                  <a:schemeClr val="tx1"/>
                </a:solidFill>
                <a:latin typeface="+mn-lt"/>
                <a:ea typeface="+mn-ea"/>
                <a:cs typeface="+mn-cs"/>
              </a:rPr>
              <a:t>(e.g., sexual orientation, religion)</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No sensitive data, </a:t>
            </a:r>
            <a:r>
              <a:rPr lang="en-US" altLang="zh-CN" dirty="0" err="1" smtClean="0"/>
              <a:t>example:</a:t>
            </a:r>
            <a:r>
              <a:rPr lang="en-US" altLang="zh-CN" sz="1200" b="1" kern="1200" dirty="0" err="1" smtClean="0">
                <a:solidFill>
                  <a:schemeClr val="tx1"/>
                </a:solidFill>
                <a:effectLst/>
                <a:latin typeface="+mn-lt"/>
                <a:ea typeface="+mn-ea"/>
                <a:cs typeface="+mn-cs"/>
              </a:rPr>
              <a:t>Scandinavia</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(US) Information privacy law</a:t>
            </a:r>
            <a:endParaRPr lang="en-US" altLang="zh-CN" dirty="0" smtClean="0">
              <a:hlinkClick r:id="rId3"/>
            </a:endParaRPr>
          </a:p>
          <a:p>
            <a:r>
              <a:rPr lang="en-US" altLang="zh-CN" dirty="0" smtClean="0">
                <a:hlinkClick r:id="rId3"/>
              </a:rPr>
              <a:t>http://en.wikipedia.org/wiki/Information_privacy_law#United_States</a:t>
            </a:r>
            <a:endParaRPr lang="en-US" altLang="zh-CN" dirty="0" smtClean="0"/>
          </a:p>
          <a:p>
            <a:r>
              <a:rPr lang="en-US" altLang="zh-CN" dirty="0" smtClean="0"/>
              <a:t>Sum:</a:t>
            </a:r>
          </a:p>
          <a:p>
            <a:r>
              <a:rPr lang="en-US" altLang="zh-CN" sz="1200" b="0" i="0" kern="1200" dirty="0" smtClean="0">
                <a:solidFill>
                  <a:schemeClr val="tx1"/>
                </a:solidFill>
                <a:effectLst/>
                <a:latin typeface="+mn-lt"/>
                <a:ea typeface="+mn-ea"/>
                <a:cs typeface="+mn-cs"/>
              </a:rPr>
              <a:t>Data privacy is not highly legislated or regulated in the </a:t>
            </a:r>
            <a:r>
              <a:rPr lang="en-US" altLang="zh-CN" sz="1200" b="0" i="0" u="none" strike="noStrike" kern="1200" dirty="0" smtClean="0">
                <a:solidFill>
                  <a:schemeClr val="tx1"/>
                </a:solidFill>
                <a:effectLst/>
                <a:latin typeface="+mn-lt"/>
                <a:ea typeface="+mn-ea"/>
                <a:cs typeface="+mn-cs"/>
                <a:hlinkClick r:id="rId4" tooltip="United States"/>
              </a:rPr>
              <a:t>U.S.</a:t>
            </a:r>
            <a:r>
              <a:rPr lang="en-US" altLang="zh-CN" sz="1200" b="0" i="0" kern="1200" dirty="0" smtClean="0">
                <a:solidFill>
                  <a:schemeClr val="tx1"/>
                </a:solidFill>
                <a:effectLst/>
                <a:latin typeface="+mn-lt"/>
                <a:ea typeface="+mn-ea"/>
                <a:cs typeface="+mn-cs"/>
              </a:rPr>
              <a:t>. In the United States, access to private data contained in for example third-party credit reports may be sought when seeking employment or medical care, or making automobile, housing, or other purchases on credit terms. Although partial regulations exist, there is no all-encompassing law regulating the acquisition, storage, or use of personal data in the U.S. In general terms, in the U.S., whoever can be troubled to key in the data, is deemed to own the right to store and use it, even if the data were collected without permission. For instance the </a:t>
            </a:r>
            <a:r>
              <a:rPr lang="en-US" altLang="zh-CN" sz="1200" b="0" i="0" u="none" strike="noStrike" kern="1200" dirty="0" smtClean="0">
                <a:solidFill>
                  <a:schemeClr val="tx1"/>
                </a:solidFill>
                <a:effectLst/>
                <a:latin typeface="+mn-lt"/>
                <a:ea typeface="+mn-ea"/>
                <a:cs typeface="+mn-cs"/>
                <a:hlinkClick r:id="rId5" tooltip="Health Insurance Portability and Accountability Act"/>
              </a:rPr>
              <a:t>Health Insurance Portability and Accountability Act of 1996</a:t>
            </a:r>
            <a:r>
              <a:rPr lang="en-US" altLang="zh-CN" sz="1200" b="0" i="0" kern="1200" dirty="0" smtClean="0">
                <a:solidFill>
                  <a:schemeClr val="tx1"/>
                </a:solidFill>
                <a:effectLst/>
                <a:latin typeface="+mn-lt"/>
                <a:ea typeface="+mn-ea"/>
                <a:cs typeface="+mn-cs"/>
              </a:rPr>
              <a:t> (HIPAA), the </a:t>
            </a:r>
            <a:r>
              <a:rPr lang="en-US" altLang="zh-CN" sz="1200" b="0" i="0" u="none" strike="noStrike" kern="1200" dirty="0" smtClean="0">
                <a:solidFill>
                  <a:schemeClr val="tx1"/>
                </a:solidFill>
                <a:effectLst/>
                <a:latin typeface="+mn-lt"/>
                <a:ea typeface="+mn-ea"/>
                <a:cs typeface="+mn-cs"/>
                <a:hlinkClick r:id="rId6" tooltip="Children's Online Privacy Protection Act"/>
              </a:rPr>
              <a:t>Children's Online Privacy Protection Act of 1998</a:t>
            </a:r>
            <a:r>
              <a:rPr lang="en-US" altLang="zh-CN" sz="1200" b="0" i="0" kern="1200" dirty="0" smtClean="0">
                <a:solidFill>
                  <a:schemeClr val="tx1"/>
                </a:solidFill>
                <a:effectLst/>
                <a:latin typeface="+mn-lt"/>
                <a:ea typeface="+mn-ea"/>
                <a:cs typeface="+mn-cs"/>
              </a:rPr>
              <a:t> (COPPA), and the </a:t>
            </a:r>
            <a:r>
              <a:rPr lang="en-US" altLang="zh-CN" sz="1200" b="0" i="0" u="none" strike="noStrike" kern="1200" dirty="0" smtClean="0">
                <a:solidFill>
                  <a:schemeClr val="tx1"/>
                </a:solidFill>
                <a:effectLst/>
                <a:latin typeface="+mn-lt"/>
                <a:ea typeface="+mn-ea"/>
                <a:cs typeface="+mn-cs"/>
                <a:hlinkClick r:id="rId7" tooltip="Fair and Accurate Credit Transactions Act"/>
              </a:rPr>
              <a:t>Fair and Accurate Credit Transactions Act of 2003</a:t>
            </a:r>
            <a:r>
              <a:rPr lang="en-US" altLang="zh-CN" sz="1200" b="0" i="0" kern="1200" dirty="0" smtClean="0">
                <a:solidFill>
                  <a:schemeClr val="tx1"/>
                </a:solidFill>
                <a:effectLst/>
                <a:latin typeface="+mn-lt"/>
                <a:ea typeface="+mn-ea"/>
                <a:cs typeface="+mn-cs"/>
              </a:rPr>
              <a:t> (FACTA), are all examples of U.S. federal laws with provisions which tend to favor information flow efficiencies and operational profits over the rights of individuals to control their own personal data.</a:t>
            </a:r>
            <a:endParaRPr lang="en-US" altLang="zh-CN" dirty="0" smtClean="0"/>
          </a:p>
          <a:p>
            <a:endParaRPr lang="en-US" altLang="zh-CN" dirty="0" smtClean="0"/>
          </a:p>
          <a:p>
            <a:r>
              <a:rPr lang="en-US" altLang="zh-CN" dirty="0" smtClean="0"/>
              <a:t>AOL</a:t>
            </a:r>
          </a:p>
          <a:p>
            <a:r>
              <a:rPr lang="en-US" altLang="zh-CN" dirty="0" smtClean="0"/>
              <a:t>In 2006, a text file was released on the web containing 20,000,000 search engine queries made by 650,000 users over a 3-month period, intended for research purposes. The file had been </a:t>
            </a:r>
            <a:r>
              <a:rPr lang="en-US" altLang="zh-CN" dirty="0" err="1" smtClean="0"/>
              <a:t>anonymized</a:t>
            </a:r>
            <a:r>
              <a:rPr lang="en-US" altLang="zh-CN" dirty="0" smtClean="0"/>
              <a:t> by replacing user names with random numbers, one per user. However, some of the queries contained clues to the user's identity. The New York Times was able to locate an individual from these supposedly </a:t>
            </a:r>
            <a:r>
              <a:rPr lang="en-US" altLang="zh-CN" dirty="0" err="1" smtClean="0"/>
              <a:t>anonymized</a:t>
            </a:r>
            <a:r>
              <a:rPr lang="en-US" altLang="zh-CN" dirty="0" smtClean="0"/>
              <a:t> search records by cross referencing them with phonebook listings. Look up this renowned example of </a:t>
            </a:r>
            <a:r>
              <a:rPr lang="en-US" altLang="zh-CN" dirty="0" err="1" smtClean="0"/>
              <a:t>reidentification</a:t>
            </a:r>
            <a:r>
              <a:rPr lang="en-US" altLang="zh-CN" dirty="0" smtClean="0"/>
              <a:t> and read about it. What is the name of the user identified by the New York Times?</a:t>
            </a:r>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23</a:t>
            </a:fld>
            <a:endParaRPr lang="zh-CN" altLang="en-US"/>
          </a:p>
        </p:txBody>
      </p:sp>
    </p:spTree>
    <p:extLst>
      <p:ext uri="{BB962C8B-B14F-4D97-AF65-F5344CB8AC3E}">
        <p14:creationId xmlns:p14="http://schemas.microsoft.com/office/powerpoint/2010/main" val="53813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Re-Identification is powerful and make it </a:t>
            </a:r>
            <a:r>
              <a:rPr lang="en-US" altLang="zh-CN" baseline="0" dirty="0" smtClean="0"/>
              <a:t>hard to</a:t>
            </a:r>
            <a:r>
              <a:rPr lang="en-US" altLang="zh-CN" dirty="0" smtClean="0"/>
              <a:t> </a:t>
            </a:r>
            <a:r>
              <a:rPr lang="en-US" altLang="zh-CN" dirty="0" err="1" smtClean="0"/>
              <a:t>anonymize</a:t>
            </a:r>
            <a:endParaRPr lang="en-US" altLang="zh-CN" dirty="0" smtClean="0"/>
          </a:p>
          <a:p>
            <a:endParaRPr lang="en-US" altLang="zh-CN" dirty="0" smtClean="0"/>
          </a:p>
          <a:p>
            <a:endParaRPr lang="en-US" altLang="zh-CN" dirty="0" smtClean="0"/>
          </a:p>
          <a:p>
            <a:r>
              <a:rPr lang="en-US" altLang="zh-CN" sz="1200" b="1" i="0" u="none" strike="noStrike" kern="1200" baseline="0" dirty="0" err="1" smtClean="0">
                <a:solidFill>
                  <a:schemeClr val="tx1"/>
                </a:solidFill>
                <a:latin typeface="+mn-lt"/>
                <a:ea typeface="+mn-ea"/>
                <a:cs typeface="+mn-cs"/>
              </a:rPr>
              <a:t>Anonymization</a:t>
            </a:r>
            <a:r>
              <a:rPr lang="en-US" altLang="zh-CN" sz="1200" b="1" i="0" u="none" strike="noStrike" kern="1200" baseline="0" dirty="0" smtClean="0">
                <a:solidFill>
                  <a:schemeClr val="tx1"/>
                </a:solidFill>
                <a:latin typeface="+mn-lt"/>
                <a:ea typeface="+mn-ea"/>
                <a:cs typeface="+mn-cs"/>
              </a:rPr>
              <a:t> is harder than you think</a:t>
            </a:r>
          </a:p>
          <a:p>
            <a:r>
              <a:rPr lang="en-US" altLang="zh-CN" sz="1200" b="0" i="1" u="none" strike="noStrike" kern="1200" baseline="0" dirty="0" smtClean="0">
                <a:solidFill>
                  <a:schemeClr val="tx1"/>
                </a:solidFill>
                <a:latin typeface="+mn-lt"/>
                <a:ea typeface="+mn-ea"/>
                <a:cs typeface="+mn-cs"/>
              </a:rPr>
              <a:t>When Massachusetts released medical records summarizing every state</a:t>
            </a:r>
          </a:p>
          <a:p>
            <a:r>
              <a:rPr lang="en-US" altLang="zh-CN" sz="1200" b="0" i="1" u="none" strike="noStrike" kern="1200" baseline="0" dirty="0" smtClean="0">
                <a:solidFill>
                  <a:schemeClr val="tx1"/>
                </a:solidFill>
                <a:latin typeface="+mn-lt"/>
                <a:ea typeface="+mn-ea"/>
                <a:cs typeface="+mn-cs"/>
              </a:rPr>
              <a:t>employee’s hospital record in the mid‐1990s, the governor gave a public</a:t>
            </a:r>
          </a:p>
          <a:p>
            <a:r>
              <a:rPr lang="en-US" altLang="zh-CN" sz="1200" b="0" i="1" u="none" strike="noStrike" kern="1200" baseline="0" dirty="0" smtClean="0">
                <a:solidFill>
                  <a:schemeClr val="tx1"/>
                </a:solidFill>
                <a:latin typeface="+mn-lt"/>
                <a:ea typeface="+mn-ea"/>
                <a:cs typeface="+mn-cs"/>
              </a:rPr>
              <a:t>assurance that it had been </a:t>
            </a:r>
            <a:r>
              <a:rPr lang="en-US" altLang="zh-CN" sz="1200" b="0" i="1" u="none" strike="noStrike" kern="1200" baseline="0" dirty="0" err="1" smtClean="0">
                <a:solidFill>
                  <a:schemeClr val="tx1"/>
                </a:solidFill>
                <a:latin typeface="+mn-lt"/>
                <a:ea typeface="+mn-ea"/>
                <a:cs typeface="+mn-cs"/>
              </a:rPr>
              <a:t>anonymized</a:t>
            </a:r>
            <a:r>
              <a:rPr lang="en-US" altLang="zh-CN" sz="1200" b="0" i="1" u="none" strike="noStrike" kern="1200" baseline="0" dirty="0" smtClean="0">
                <a:solidFill>
                  <a:schemeClr val="tx1"/>
                </a:solidFill>
                <a:latin typeface="+mn-lt"/>
                <a:ea typeface="+mn-ea"/>
                <a:cs typeface="+mn-cs"/>
              </a:rPr>
              <a:t> by removing all identifying information</a:t>
            </a:r>
          </a:p>
          <a:p>
            <a:r>
              <a:rPr lang="en-US" altLang="zh-CN" sz="1200" b="0" i="1" u="none" strike="noStrike" kern="1200" baseline="0" dirty="0" smtClean="0">
                <a:solidFill>
                  <a:schemeClr val="tx1"/>
                </a:solidFill>
                <a:latin typeface="+mn-lt"/>
                <a:ea typeface="+mn-ea"/>
                <a:cs typeface="+mn-cs"/>
              </a:rPr>
              <a:t>such as name, address, and social security number. He was surprised to receive</a:t>
            </a:r>
          </a:p>
          <a:p>
            <a:r>
              <a:rPr lang="en-US" altLang="zh-CN" sz="1200" b="0" i="1" u="none" strike="noStrike" kern="1200" baseline="0" dirty="0" smtClean="0">
                <a:solidFill>
                  <a:schemeClr val="tx1"/>
                </a:solidFill>
                <a:latin typeface="+mn-lt"/>
                <a:ea typeface="+mn-ea"/>
                <a:cs typeface="+mn-cs"/>
              </a:rPr>
              <a:t>his own health records (which included diagnoses and prescriptions) in the mail.</a:t>
            </a:r>
            <a:endParaRPr lang="en-US" altLang="zh-CN" sz="1200" b="1" i="0" u="none" strike="noStrike" kern="1200" baseline="0" dirty="0" smtClean="0">
              <a:solidFill>
                <a:schemeClr val="tx1"/>
              </a:solidFill>
              <a:latin typeface="+mn-lt"/>
              <a:ea typeface="+mn-ea"/>
              <a:cs typeface="+mn-cs"/>
            </a:endParaRPr>
          </a:p>
          <a:p>
            <a:endParaRPr lang="en-US" altLang="zh-CN" sz="1200" b="1" i="0" u="none" strike="noStrike" kern="1200" baseline="0" dirty="0" smtClean="0">
              <a:solidFill>
                <a:schemeClr val="tx1"/>
              </a:solidFill>
              <a:latin typeface="+mn-lt"/>
              <a:ea typeface="+mn-ea"/>
              <a:cs typeface="+mn-cs"/>
            </a:endParaRPr>
          </a:p>
          <a:p>
            <a:r>
              <a:rPr lang="en-US" altLang="zh-CN" sz="1200" b="1" i="0" u="none" strike="noStrike" kern="1200" baseline="0" dirty="0" err="1" smtClean="0">
                <a:solidFill>
                  <a:schemeClr val="tx1"/>
                </a:solidFill>
                <a:latin typeface="+mn-lt"/>
                <a:ea typeface="+mn-ea"/>
                <a:cs typeface="+mn-cs"/>
              </a:rPr>
              <a:t>Reidentification</a:t>
            </a:r>
            <a:r>
              <a:rPr lang="en-US" altLang="zh-CN" sz="1200" b="1" i="0" u="none" strike="noStrike" kern="1200" baseline="0" dirty="0" smtClean="0">
                <a:solidFill>
                  <a:schemeClr val="tx1"/>
                </a:solidFill>
                <a:latin typeface="+mn-lt"/>
                <a:ea typeface="+mn-ea"/>
                <a:cs typeface="+mn-cs"/>
              </a:rPr>
              <a:t> techniques. Using publicly available records:</a:t>
            </a:r>
          </a:p>
          <a:p>
            <a:r>
              <a:rPr lang="en-US" altLang="zh-CN" sz="1200" b="1" i="0" u="none" strike="noStrike" kern="1200" baseline="0" dirty="0" smtClean="0">
                <a:solidFill>
                  <a:schemeClr val="tx1"/>
                </a:solidFill>
                <a:latin typeface="+mn-lt"/>
                <a:ea typeface="+mn-ea"/>
                <a:cs typeface="+mn-cs"/>
              </a:rPr>
              <a:t>Netflix movie database: 100 million records of movie ratings (1–5)</a:t>
            </a:r>
          </a:p>
          <a:p>
            <a:r>
              <a:rPr lang="en-US" altLang="zh-CN" sz="1200" b="0" i="0" u="none" strike="noStrike" kern="1200" baseline="0" dirty="0" smtClean="0">
                <a:solidFill>
                  <a:schemeClr val="tx1"/>
                </a:solidFill>
                <a:latin typeface="+mn-lt"/>
                <a:ea typeface="+mn-ea"/>
                <a:cs typeface="+mn-cs"/>
              </a:rPr>
              <a:t> 50% of Americans can be identified from city, birth date, and sex</a:t>
            </a:r>
          </a:p>
          <a:p>
            <a:r>
              <a:rPr lang="en-US" altLang="zh-CN" sz="1200" b="0" i="0" u="none" strike="noStrike" kern="1200" baseline="0" dirty="0" smtClean="0">
                <a:solidFill>
                  <a:schemeClr val="tx1"/>
                </a:solidFill>
                <a:latin typeface="+mn-lt"/>
                <a:ea typeface="+mn-ea"/>
                <a:cs typeface="+mn-cs"/>
              </a:rPr>
              <a:t> 85% can be identified if you include the 5‐digit zip code as well</a:t>
            </a:r>
          </a:p>
          <a:p>
            <a:r>
              <a:rPr lang="en-US" altLang="zh-CN" sz="1200" b="0" i="0" u="none" strike="noStrike" kern="1200" baseline="0" dirty="0" smtClean="0">
                <a:solidFill>
                  <a:schemeClr val="tx1"/>
                </a:solidFill>
                <a:latin typeface="+mn-lt"/>
                <a:ea typeface="+mn-ea"/>
                <a:cs typeface="+mn-cs"/>
              </a:rPr>
              <a:t> Can identify 99% of people in the database if you know their ratings for 6</a:t>
            </a:r>
          </a:p>
          <a:p>
            <a:r>
              <a:rPr lang="en-US" altLang="zh-CN" sz="1200" b="0" i="0" u="none" strike="noStrike" kern="1200" baseline="0" dirty="0" smtClean="0">
                <a:solidFill>
                  <a:schemeClr val="tx1"/>
                </a:solidFill>
                <a:latin typeface="+mn-lt"/>
                <a:ea typeface="+mn-ea"/>
                <a:cs typeface="+mn-cs"/>
              </a:rPr>
              <a:t>movies and approximately when they saw the movies ( one week)</a:t>
            </a:r>
          </a:p>
          <a:p>
            <a:r>
              <a:rPr lang="en-US" altLang="zh-CN" sz="1200" b="0" i="0" u="none" strike="noStrike" kern="1200" baseline="0" dirty="0" smtClean="0">
                <a:solidFill>
                  <a:schemeClr val="tx1"/>
                </a:solidFill>
                <a:latin typeface="+mn-lt"/>
                <a:ea typeface="+mn-ea"/>
                <a:cs typeface="+mn-cs"/>
              </a:rPr>
              <a:t> Can identify 70% if you know their ratings for 2 movies and roughly when</a:t>
            </a:r>
          </a:p>
          <a:p>
            <a:r>
              <a:rPr lang="en-US" altLang="zh-CN" sz="1200" b="0" i="0" u="none" strike="noStrike" kern="1200" baseline="0" dirty="0" smtClean="0">
                <a:solidFill>
                  <a:schemeClr val="tx1"/>
                </a:solidFill>
                <a:latin typeface="+mn-lt"/>
                <a:ea typeface="+mn-ea"/>
                <a:cs typeface="+mn-cs"/>
              </a:rPr>
              <a:t>they saw them</a:t>
            </a:r>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24</a:t>
            </a:fld>
            <a:endParaRPr lang="zh-CN" altLang="en-US"/>
          </a:p>
        </p:txBody>
      </p:sp>
    </p:spTree>
    <p:extLst>
      <p:ext uri="{BB962C8B-B14F-4D97-AF65-F5344CB8AC3E}">
        <p14:creationId xmlns:p14="http://schemas.microsoft.com/office/powerpoint/2010/main" val="166904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anthropology</a:t>
            </a:r>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25</a:t>
            </a:fld>
            <a:endParaRPr lang="zh-CN" altLang="en-US"/>
          </a:p>
        </p:txBody>
      </p:sp>
    </p:spTree>
    <p:extLst>
      <p:ext uri="{BB962C8B-B14F-4D97-AF65-F5344CB8AC3E}">
        <p14:creationId xmlns:p14="http://schemas.microsoft.com/office/powerpoint/2010/main" val="4194607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 for your kind attention</a:t>
            </a:r>
          </a:p>
          <a:p>
            <a:endParaRPr lang="zh-CN" altLang="en-US" dirty="0"/>
          </a:p>
        </p:txBody>
      </p:sp>
      <p:sp>
        <p:nvSpPr>
          <p:cNvPr id="4" name="Slide Number Placeholder 3"/>
          <p:cNvSpPr>
            <a:spLocks noGrp="1"/>
          </p:cNvSpPr>
          <p:nvPr>
            <p:ph type="sldNum" sz="quarter" idx="10"/>
          </p:nvPr>
        </p:nvSpPr>
        <p:spPr/>
        <p:txBody>
          <a:bodyPr/>
          <a:lstStyle/>
          <a:p>
            <a:fld id="{7BE53549-C5E1-42BC-8CDB-13C0AAA90DCE}" type="slidenum">
              <a:rPr lang="zh-CN" altLang="en-US" smtClean="0"/>
              <a:t>43</a:t>
            </a:fld>
            <a:endParaRPr lang="zh-CN" altLang="en-US"/>
          </a:p>
        </p:txBody>
      </p:sp>
    </p:spTree>
    <p:extLst>
      <p:ext uri="{BB962C8B-B14F-4D97-AF65-F5344CB8AC3E}">
        <p14:creationId xmlns:p14="http://schemas.microsoft.com/office/powerpoint/2010/main" val="257046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ltLang="zh-CN"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ltLang="zh-CN"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zh-CN"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ltLang="zh-CN"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ltLang="zh-CN"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ltLang="zh-CN"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ltLang="zh-CN"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ltLang="zh-CN"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D8BD707-D9CF-40AE-B4C6-C98DA3205C09}" type="datetimeFigureOut">
              <a:rPr lang="en-US" smtClean="0"/>
              <a:pPr/>
              <a:t>10/15/2013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ltLang="zh-CN"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ltLang="zh-CN"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ltLang="zh-CN"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zh-CN"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ltLang="zh-CN"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ltLang="zh-CN"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ltLang="zh-CN" smtClean="0"/>
              <a:t>Click to edit Master text styles</a:t>
            </a:r>
          </a:p>
          <a:p>
            <a:pPr lvl="1" eaLnBrk="1" latinLnBrk="0" hangingPunct="1"/>
            <a:r>
              <a:rPr lang="en-US" altLang="zh-CN" smtClean="0"/>
              <a:t>Second level</a:t>
            </a:r>
          </a:p>
          <a:p>
            <a:pPr lvl="2" eaLnBrk="1" latinLnBrk="0" hangingPunct="1"/>
            <a:r>
              <a:rPr lang="en-US" altLang="zh-CN" smtClean="0"/>
              <a:t>Third level</a:t>
            </a:r>
          </a:p>
          <a:p>
            <a:pPr lvl="3" eaLnBrk="1" latinLnBrk="0" hangingPunct="1"/>
            <a:r>
              <a:rPr lang="en-US" altLang="zh-CN" smtClean="0"/>
              <a:t>Fourth level</a:t>
            </a:r>
          </a:p>
          <a:p>
            <a:pPr lvl="4" eaLnBrk="1" latinLnBrk="0" hangingPunct="1"/>
            <a:r>
              <a:rPr lang="en-US" altLang="zh-CN"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10/15/2013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ltLang="zh-CN"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ltLang="zh-CN"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ltLang="zh-CN"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D8BD707-D9CF-40AE-B4C6-C98DA3205C09}" type="datetimeFigureOut">
              <a:rPr lang="en-US" smtClean="0"/>
              <a:pPr/>
              <a:t>10/15/2013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10/15/2013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ltLang="zh-CN"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ltLang="zh-CN" smtClean="0"/>
              <a:t>Click to edit Master text styles</a:t>
            </a:r>
          </a:p>
          <a:p>
            <a:pPr lvl="1" eaLnBrk="1" latinLnBrk="0" hangingPunct="1"/>
            <a:r>
              <a:rPr kumimoji="0" lang="en-US" altLang="zh-CN" smtClean="0"/>
              <a:t>Second level</a:t>
            </a:r>
          </a:p>
          <a:p>
            <a:pPr lvl="2" eaLnBrk="1" latinLnBrk="0" hangingPunct="1"/>
            <a:r>
              <a:rPr kumimoji="0" lang="en-US" altLang="zh-CN" smtClean="0"/>
              <a:t>Third level</a:t>
            </a:r>
          </a:p>
          <a:p>
            <a:pPr lvl="3" eaLnBrk="1" latinLnBrk="0" hangingPunct="1"/>
            <a:r>
              <a:rPr kumimoji="0" lang="en-US" altLang="zh-CN" smtClean="0"/>
              <a:t>Fourth level</a:t>
            </a:r>
          </a:p>
          <a:p>
            <a:pPr lvl="4" eaLnBrk="1" latinLnBrk="0" hangingPunct="1"/>
            <a:r>
              <a:rPr kumimoji="0" lang="en-US" altLang="zh-CN"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blog.brainhost.com/the-pros-and-cons-of-shared-host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3581400"/>
            <a:ext cx="7772400" cy="2362200"/>
          </a:xfrm>
        </p:spPr>
        <p:txBody>
          <a:bodyPr>
            <a:noAutofit/>
          </a:bodyPr>
          <a:lstStyle/>
          <a:p>
            <a:pPr algn="l"/>
            <a:r>
              <a:rPr lang="en-US" altLang="zh-CN" sz="2000" b="1" dirty="0" smtClean="0">
                <a:solidFill>
                  <a:schemeClr val="tx1"/>
                </a:solidFill>
              </a:rPr>
              <a:t>Team members: </a:t>
            </a:r>
          </a:p>
          <a:p>
            <a:pPr algn="l"/>
            <a:r>
              <a:rPr lang="en-US" altLang="zh-CN" sz="2000" b="1" dirty="0" err="1" smtClean="0">
                <a:solidFill>
                  <a:schemeClr val="tx1"/>
                </a:solidFill>
              </a:rPr>
              <a:t>Hao</a:t>
            </a:r>
            <a:r>
              <a:rPr lang="en-US" altLang="zh-CN" sz="2000" b="1" dirty="0" smtClean="0">
                <a:solidFill>
                  <a:schemeClr val="tx1"/>
                </a:solidFill>
              </a:rPr>
              <a:t> </a:t>
            </a:r>
            <a:r>
              <a:rPr lang="en-US" altLang="zh-CN" sz="2000" b="1" dirty="0">
                <a:solidFill>
                  <a:schemeClr val="tx1"/>
                </a:solidFill>
              </a:rPr>
              <a:t>Zhou, </a:t>
            </a:r>
            <a:r>
              <a:rPr lang="en-US" altLang="zh-CN" sz="2000" dirty="0" err="1">
                <a:solidFill>
                  <a:schemeClr val="tx1"/>
                </a:solidFill>
              </a:rPr>
              <a:t>Yujia</a:t>
            </a:r>
            <a:r>
              <a:rPr lang="en-US" altLang="zh-CN" sz="2000" dirty="0">
                <a:solidFill>
                  <a:schemeClr val="tx1"/>
                </a:solidFill>
              </a:rPr>
              <a:t> </a:t>
            </a:r>
            <a:r>
              <a:rPr lang="en-US" altLang="zh-CN" sz="2000" dirty="0" err="1" smtClean="0">
                <a:solidFill>
                  <a:schemeClr val="tx1"/>
                </a:solidFill>
              </a:rPr>
              <a:t>Tian</a:t>
            </a:r>
            <a:r>
              <a:rPr lang="en-US" altLang="zh-CN" sz="2000" b="1" dirty="0" smtClean="0">
                <a:solidFill>
                  <a:schemeClr val="tx1"/>
                </a:solidFill>
              </a:rPr>
              <a:t>, </a:t>
            </a:r>
            <a:r>
              <a:rPr lang="en-US" altLang="zh-CN" sz="2000" b="1" dirty="0" err="1" smtClean="0">
                <a:solidFill>
                  <a:schemeClr val="tx1"/>
                </a:solidFill>
              </a:rPr>
              <a:t>Pengfei</a:t>
            </a:r>
            <a:r>
              <a:rPr lang="en-US" altLang="zh-CN" sz="2000" b="1" dirty="0">
                <a:solidFill>
                  <a:schemeClr val="tx1"/>
                </a:solidFill>
              </a:rPr>
              <a:t>‎ </a:t>
            </a:r>
            <a:r>
              <a:rPr lang="en-US" altLang="zh-CN" sz="2000" b="1" dirty="0" err="1" smtClean="0">
                <a:solidFill>
                  <a:schemeClr val="tx1"/>
                </a:solidFill>
              </a:rPr>
              <a:t>Geng</a:t>
            </a:r>
            <a:r>
              <a:rPr lang="en-US" altLang="zh-CN" sz="2000" b="1" dirty="0" smtClean="0">
                <a:solidFill>
                  <a:schemeClr val="tx1"/>
                </a:solidFill>
              </a:rPr>
              <a:t>,</a:t>
            </a:r>
            <a:r>
              <a:rPr lang="en-US" altLang="zh-CN" sz="2000" b="1" dirty="0">
                <a:solidFill>
                  <a:schemeClr val="tx1"/>
                </a:solidFill>
              </a:rPr>
              <a:t> </a:t>
            </a:r>
            <a:endParaRPr lang="en-US" altLang="zh-CN" sz="2000" b="1" dirty="0" smtClean="0">
              <a:solidFill>
                <a:schemeClr val="tx1"/>
              </a:solidFill>
            </a:endParaRPr>
          </a:p>
          <a:p>
            <a:pPr algn="l"/>
            <a:r>
              <a:rPr lang="en-US" altLang="zh-CN" sz="2000" b="1" dirty="0" smtClean="0">
                <a:solidFill>
                  <a:schemeClr val="tx1"/>
                </a:solidFill>
              </a:rPr>
              <a:t>Yanqing Zhou,  </a:t>
            </a:r>
            <a:r>
              <a:rPr lang="en-US" altLang="zh-CN" sz="2000" b="1" dirty="0" err="1" smtClean="0">
                <a:solidFill>
                  <a:schemeClr val="tx1"/>
                </a:solidFill>
              </a:rPr>
              <a:t>Ya</a:t>
            </a:r>
            <a:r>
              <a:rPr lang="en-US" altLang="zh-CN" sz="2000" b="1" dirty="0" smtClean="0">
                <a:solidFill>
                  <a:schemeClr val="tx1"/>
                </a:solidFill>
              </a:rPr>
              <a:t> Liu‎, </a:t>
            </a:r>
            <a:r>
              <a:rPr lang="en-US" altLang="zh-CN" sz="2000" dirty="0" err="1">
                <a:solidFill>
                  <a:schemeClr val="tx1"/>
                </a:solidFill>
              </a:rPr>
              <a:t>Kexin</a:t>
            </a:r>
            <a:r>
              <a:rPr lang="en-US" altLang="zh-CN" sz="2000" dirty="0">
                <a:solidFill>
                  <a:schemeClr val="tx1"/>
                </a:solidFill>
              </a:rPr>
              <a:t> Liu</a:t>
            </a:r>
            <a:endParaRPr lang="en-US" altLang="zh-CN" sz="2000" b="1" dirty="0" smtClean="0">
              <a:solidFill>
                <a:schemeClr val="tx1"/>
              </a:solidFill>
            </a:endParaRPr>
          </a:p>
          <a:p>
            <a:pPr algn="l"/>
            <a:endParaRPr lang="en-US" altLang="zh-CN" sz="2000" b="1" dirty="0" smtClean="0">
              <a:solidFill>
                <a:schemeClr val="tx1"/>
              </a:solidFill>
            </a:endParaRPr>
          </a:p>
          <a:p>
            <a:pPr algn="l"/>
            <a:r>
              <a:rPr lang="en-US" altLang="zh-CN" sz="2000" b="1" dirty="0" smtClean="0">
                <a:solidFill>
                  <a:schemeClr val="tx1"/>
                </a:solidFill>
              </a:rPr>
              <a:t>Director:</a:t>
            </a:r>
          </a:p>
          <a:p>
            <a:pPr algn="l"/>
            <a:r>
              <a:rPr lang="en-US" altLang="zh-CN" sz="2000" b="1" dirty="0" smtClean="0">
                <a:solidFill>
                  <a:schemeClr val="tx1"/>
                </a:solidFill>
              </a:rPr>
              <a:t>Prof. </a:t>
            </a:r>
            <a:r>
              <a:rPr lang="en-US" altLang="zh-CN" sz="2000" b="1" dirty="0" err="1">
                <a:solidFill>
                  <a:schemeClr val="tx1"/>
                </a:solidFill>
              </a:rPr>
              <a:t>Elke</a:t>
            </a:r>
            <a:r>
              <a:rPr lang="en-US" altLang="zh-CN" sz="2000" b="1" dirty="0">
                <a:solidFill>
                  <a:schemeClr val="tx1"/>
                </a:solidFill>
              </a:rPr>
              <a:t> A. </a:t>
            </a:r>
            <a:r>
              <a:rPr lang="en-US" altLang="zh-CN" sz="2000" b="1" dirty="0" err="1" smtClean="0">
                <a:solidFill>
                  <a:schemeClr val="tx1"/>
                </a:solidFill>
              </a:rPr>
              <a:t>Rundensteiner</a:t>
            </a:r>
            <a:endParaRPr lang="en-US" altLang="zh-CN" sz="2000" b="1" dirty="0">
              <a:solidFill>
                <a:schemeClr val="tx1"/>
              </a:solidFill>
            </a:endParaRPr>
          </a:p>
          <a:p>
            <a:pPr algn="l"/>
            <a:r>
              <a:rPr lang="en-US" altLang="zh-CN" sz="2000" b="1" dirty="0" smtClean="0">
                <a:solidFill>
                  <a:schemeClr val="tx1"/>
                </a:solidFill>
              </a:rPr>
              <a:t>Prof. </a:t>
            </a:r>
            <a:r>
              <a:rPr lang="en-US" altLang="zh-CN" sz="2000" b="1" dirty="0">
                <a:solidFill>
                  <a:schemeClr val="tx1"/>
                </a:solidFill>
              </a:rPr>
              <a:t>Ian H. </a:t>
            </a:r>
            <a:r>
              <a:rPr lang="en-US" altLang="zh-CN" sz="2000" b="1" dirty="0" smtClean="0">
                <a:solidFill>
                  <a:schemeClr val="tx1"/>
                </a:solidFill>
              </a:rPr>
              <a:t>Witten</a:t>
            </a:r>
          </a:p>
        </p:txBody>
      </p:sp>
      <p:sp>
        <p:nvSpPr>
          <p:cNvPr id="2" name="Title 1"/>
          <p:cNvSpPr>
            <a:spLocks noGrp="1"/>
          </p:cNvSpPr>
          <p:nvPr>
            <p:ph type="ctrTitle"/>
          </p:nvPr>
        </p:nvSpPr>
        <p:spPr>
          <a:xfrm>
            <a:off x="838200" y="1752600"/>
            <a:ext cx="7772400" cy="1470025"/>
          </a:xfr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a:noAutofit/>
          </a:bodyPr>
          <a:lstStyle/>
          <a:p>
            <a:r>
              <a:rPr lang="en-US" altLang="zh-CN" sz="4400" b="1" i="1" dirty="0"/>
              <a:t>Data Mining with Weka</a:t>
            </a:r>
            <a:r>
              <a:rPr lang="zh-CN" altLang="en-US" sz="4400" dirty="0"/>
              <a:t/>
            </a:r>
            <a:br>
              <a:rPr lang="zh-CN" altLang="en-US" sz="4400" dirty="0"/>
            </a:br>
            <a:r>
              <a:rPr lang="en-US" altLang="zh-CN" sz="4400" dirty="0" smtClean="0"/>
              <a:t>Putting </a:t>
            </a:r>
            <a:r>
              <a:rPr lang="en-US" altLang="zh-CN" sz="4400" dirty="0"/>
              <a:t>it all together</a:t>
            </a:r>
            <a:endParaRPr lang="zh-CN" altLang="en-US" sz="4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677" y="248313"/>
            <a:ext cx="3190589" cy="97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www.cwins.wpi.edu/images/WPI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316"/>
            <a:ext cx="2362200" cy="91488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865" y="248313"/>
            <a:ext cx="1055520" cy="102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950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Procedures in real life</a:t>
            </a:r>
            <a:endParaRPr lang="zh-CN" altLang="en-US" sz="4000" dirty="0">
              <a:solidFill>
                <a:schemeClr val="tx1"/>
              </a:solidFill>
            </a:endParaRPr>
          </a:p>
        </p:txBody>
      </p:sp>
      <p:sp>
        <p:nvSpPr>
          <p:cNvPr id="3" name="Content Placeholder 2"/>
          <p:cNvSpPr>
            <a:spLocks noGrp="1"/>
          </p:cNvSpPr>
          <p:nvPr>
            <p:ph sz="quarter" idx="1"/>
          </p:nvPr>
        </p:nvSpPr>
        <p:spPr/>
        <p:txBody>
          <a:bodyPr/>
          <a:lstStyle/>
          <a:p>
            <a:r>
              <a:rPr lang="en-US" altLang="zh-CN" dirty="0" smtClean="0"/>
              <a:t>After </a:t>
            </a:r>
            <a:r>
              <a:rPr lang="en-US" altLang="zh-CN" dirty="0"/>
              <a:t>new feature</a:t>
            </a:r>
            <a:r>
              <a:rPr lang="en-US" altLang="zh-CN" b="1" dirty="0">
                <a:solidFill>
                  <a:srgbClr val="FF0000"/>
                </a:solidFill>
              </a:rPr>
              <a:t>s</a:t>
            </a:r>
            <a:r>
              <a:rPr lang="en-US" altLang="zh-CN" dirty="0"/>
              <a:t> </a:t>
            </a:r>
            <a:r>
              <a:rPr lang="en-US" altLang="zh-CN" dirty="0" smtClean="0"/>
              <a:t>defined, the last step is to generate a web app, so that users can enjoy “our” work.</a:t>
            </a:r>
          </a:p>
          <a:p>
            <a:endParaRPr lang="en-US" altLang="zh-CN" dirty="0"/>
          </a:p>
          <a:p>
            <a:r>
              <a:rPr lang="en-US" altLang="zh-CN" dirty="0" smtClean="0"/>
              <a:t>Now the last step of this project is still under construction, which means “we” still need more time to “deploy </a:t>
            </a:r>
            <a:r>
              <a:rPr lang="en-US" altLang="zh-CN" dirty="0"/>
              <a:t>the </a:t>
            </a:r>
            <a:r>
              <a:rPr lang="en-US" altLang="zh-CN" dirty="0" smtClean="0"/>
              <a:t>result”.</a:t>
            </a:r>
            <a:endParaRPr lang="en-US" altLang="zh-CN" dirty="0"/>
          </a:p>
          <a:p>
            <a:endParaRPr lang="en-US" altLang="zh-CN" dirty="0" smtClean="0"/>
          </a:p>
        </p:txBody>
      </p:sp>
      <p:sp>
        <p:nvSpPr>
          <p:cNvPr id="4" name="TextBox 3"/>
          <p:cNvSpPr txBox="1"/>
          <p:nvPr/>
        </p:nvSpPr>
        <p:spPr>
          <a:xfrm>
            <a:off x="4568952" y="5638800"/>
            <a:ext cx="4041648" cy="369332"/>
          </a:xfrm>
          <a:prstGeom prst="rect">
            <a:avLst/>
          </a:prstGeom>
          <a:noFill/>
        </p:spPr>
        <p:txBody>
          <a:bodyPr wrap="square" rtlCol="0">
            <a:spAutoFit/>
          </a:bodyPr>
          <a:lstStyle/>
          <a:p>
            <a:r>
              <a:rPr lang="en-US" altLang="zh-CN" b="1" dirty="0" smtClean="0">
                <a:solidFill>
                  <a:srgbClr val="FF0000"/>
                </a:solidFill>
                <a:latin typeface="Comic Sans MS" panose="030F0702030302020204" pitchFamily="66" charset="0"/>
              </a:rPr>
              <a:t>We will go to section 5.2 now --&gt;</a:t>
            </a:r>
          </a:p>
        </p:txBody>
      </p:sp>
    </p:spTree>
    <p:extLst>
      <p:ext uri="{BB962C8B-B14F-4D97-AF65-F5344CB8AC3E}">
        <p14:creationId xmlns:p14="http://schemas.microsoft.com/office/powerpoint/2010/main" val="281490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00"/>
            <a:ext cx="8534400" cy="1444752"/>
          </a:xfrm>
        </p:spPr>
        <p:txBody>
          <a:bodyPr>
            <a:normAutofit/>
          </a:bodyPr>
          <a:lstStyle/>
          <a:p>
            <a:r>
              <a:rPr lang="en-US" altLang="zh-CN" sz="4000" dirty="0" smtClean="0">
                <a:solidFill>
                  <a:schemeClr val="tx1"/>
                </a:solidFill>
              </a:rPr>
              <a:t>5.2 </a:t>
            </a:r>
            <a:r>
              <a:rPr lang="en-US" altLang="zh-CN" sz="4000" b="1" dirty="0">
                <a:solidFill>
                  <a:schemeClr val="tx1"/>
                </a:solidFill>
              </a:rPr>
              <a:t>Pitfalls and pratfalls</a:t>
            </a:r>
            <a:r>
              <a:rPr lang="en-US" altLang="zh-CN" sz="4000" b="1" dirty="0" smtClean="0">
                <a:solidFill>
                  <a:schemeClr val="tx1"/>
                </a:solidFill>
              </a:rPr>
              <a:t/>
            </a:r>
            <a:br>
              <a:rPr lang="en-US" altLang="zh-CN" sz="4000" b="1" dirty="0" smtClean="0">
                <a:solidFill>
                  <a:schemeClr val="tx1"/>
                </a:solidFill>
              </a:rPr>
            </a:br>
            <a:endParaRPr lang="zh-CN" altLang="en-US" sz="4000" dirty="0">
              <a:solidFill>
                <a:schemeClr val="tx1"/>
              </a:solidFill>
            </a:endParaRPr>
          </a:p>
        </p:txBody>
      </p:sp>
      <p:sp>
        <p:nvSpPr>
          <p:cNvPr id="4" name="TextBox 3"/>
          <p:cNvSpPr txBox="1"/>
          <p:nvPr/>
        </p:nvSpPr>
        <p:spPr>
          <a:xfrm>
            <a:off x="5943600" y="4003286"/>
            <a:ext cx="3200400" cy="369332"/>
          </a:xfrm>
          <a:prstGeom prst="rect">
            <a:avLst/>
          </a:prstGeom>
          <a:noFill/>
        </p:spPr>
        <p:txBody>
          <a:bodyPr wrap="square" rtlCol="0">
            <a:spAutoFit/>
          </a:bodyPr>
          <a:lstStyle/>
          <a:p>
            <a:r>
              <a:rPr lang="en-US" altLang="zh-CN" dirty="0" smtClean="0"/>
              <a:t>By </a:t>
            </a:r>
            <a:r>
              <a:rPr lang="en-US" altLang="zh-CN" dirty="0" err="1" smtClean="0"/>
              <a:t>Yujia</a:t>
            </a:r>
            <a:r>
              <a:rPr lang="en-US" altLang="zh-CN" dirty="0" smtClean="0"/>
              <a:t>, </a:t>
            </a:r>
            <a:r>
              <a:rPr lang="en-US" altLang="zh-CN" dirty="0" err="1" smtClean="0"/>
              <a:t>Pengfei</a:t>
            </a:r>
            <a:endParaRPr lang="zh-CN" altLang="en-US" dirty="0"/>
          </a:p>
        </p:txBody>
      </p:sp>
    </p:spTree>
    <p:extLst>
      <p:ext uri="{BB962C8B-B14F-4D97-AF65-F5344CB8AC3E}">
        <p14:creationId xmlns:p14="http://schemas.microsoft.com/office/powerpoint/2010/main" val="174738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5.2 Pitfalls </a:t>
            </a:r>
            <a:r>
              <a:rPr lang="en-US" altLang="zh-CN" sz="4000" b="1" dirty="0">
                <a:solidFill>
                  <a:schemeClr val="tx1"/>
                </a:solidFill>
              </a:rPr>
              <a:t>and pratfalls</a:t>
            </a:r>
            <a:endParaRPr lang="zh-CN" altLang="en-US" sz="4000" b="1" dirty="0">
              <a:solidFill>
                <a:schemeClr val="tx1"/>
              </a:solidFill>
            </a:endParaRPr>
          </a:p>
        </p:txBody>
      </p:sp>
      <p:sp>
        <p:nvSpPr>
          <p:cNvPr id="3" name="Content Placeholder 2"/>
          <p:cNvSpPr>
            <a:spLocks noGrp="1"/>
          </p:cNvSpPr>
          <p:nvPr>
            <p:ph sz="quarter" idx="1"/>
          </p:nvPr>
        </p:nvSpPr>
        <p:spPr>
          <a:xfrm>
            <a:off x="301752" y="1527048"/>
            <a:ext cx="5870448" cy="4572000"/>
          </a:xfrm>
        </p:spPr>
        <p:txBody>
          <a:bodyPr>
            <a:normAutofit fontScale="92500" lnSpcReduction="10000"/>
          </a:bodyPr>
          <a:lstStyle/>
          <a:p>
            <a:endParaRPr lang="en-US" altLang="zh-CN" dirty="0"/>
          </a:p>
          <a:p>
            <a:r>
              <a:rPr lang="en-US" altLang="zh-CN" dirty="0" smtClean="0"/>
              <a:t>Pitfall</a:t>
            </a:r>
            <a:r>
              <a:rPr lang="en-US" altLang="zh-CN" dirty="0"/>
              <a:t>: A hidden or unsuspected danger or </a:t>
            </a:r>
            <a:r>
              <a:rPr lang="en-US" altLang="zh-CN" dirty="0" smtClean="0"/>
              <a:t>difficulty</a:t>
            </a:r>
          </a:p>
          <a:p>
            <a:endParaRPr lang="en-US" altLang="zh-CN" dirty="0"/>
          </a:p>
          <a:p>
            <a:endParaRPr lang="en-US" altLang="zh-CN" dirty="0"/>
          </a:p>
          <a:p>
            <a:r>
              <a:rPr lang="en-US" altLang="zh-CN" dirty="0"/>
              <a:t>Pratfall: A stupid and humiliating </a:t>
            </a:r>
            <a:r>
              <a:rPr lang="en-US" altLang="zh-CN" dirty="0" smtClean="0"/>
              <a:t>action</a:t>
            </a:r>
          </a:p>
          <a:p>
            <a:endParaRPr lang="en-US" altLang="zh-CN" dirty="0"/>
          </a:p>
          <a:p>
            <a:endParaRPr lang="en-US" altLang="zh-CN" dirty="0" smtClean="0"/>
          </a:p>
          <a:p>
            <a:r>
              <a:rPr lang="en-US" altLang="zh-CN" dirty="0"/>
              <a:t>Tricky parts and how to deal with them</a:t>
            </a:r>
            <a:endParaRPr lang="zh-CN" altLang="en-US" dirty="0"/>
          </a:p>
          <a:p>
            <a:endParaRPr lang="zh-CN" altLang="en-US" dirty="0"/>
          </a:p>
        </p:txBody>
      </p:sp>
      <p:pic>
        <p:nvPicPr>
          <p:cNvPr id="3074" name="Picture 2" descr="https://encrypted-tbn3.gstatic.com/images?q=tbn:ANd9GcQwLZAqlBj2FS6xf4G3RhT1N0C830XR04kDD78ZG79er8gawCZz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689638"/>
            <a:ext cx="1981200" cy="17965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ncrypted-tbn1.gstatic.com/images?q=tbn:ANd9GcSHEfRi0TNyoFmZdUTDyMOz0yxmTzGa3foliENWDQW48MRTSwtST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3722715"/>
            <a:ext cx="1981200" cy="2449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71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chemeClr val="tx1"/>
                </a:solidFill>
              </a:rPr>
              <a:t>Be </a:t>
            </a:r>
            <a:r>
              <a:rPr lang="en-US" altLang="zh-CN" sz="4000" b="1" dirty="0" smtClean="0">
                <a:solidFill>
                  <a:schemeClr val="tx1"/>
                </a:solidFill>
              </a:rPr>
              <a:t>skeptical</a:t>
            </a:r>
            <a:endParaRPr lang="zh-CN" altLang="en-US" sz="4000" dirty="0">
              <a:solidFill>
                <a:schemeClr val="tx1"/>
              </a:solidFill>
            </a:endParaRPr>
          </a:p>
        </p:txBody>
      </p:sp>
      <p:sp>
        <p:nvSpPr>
          <p:cNvPr id="3" name="内容占位符 2"/>
          <p:cNvSpPr>
            <a:spLocks noGrp="1"/>
          </p:cNvSpPr>
          <p:nvPr>
            <p:ph sz="quarter" idx="1"/>
          </p:nvPr>
        </p:nvSpPr>
        <p:spPr>
          <a:xfrm>
            <a:off x="301752" y="1527048"/>
            <a:ext cx="8156448" cy="4572000"/>
          </a:xfrm>
        </p:spPr>
        <p:txBody>
          <a:bodyPr/>
          <a:lstStyle/>
          <a:p>
            <a:r>
              <a:rPr lang="en-US" altLang="zh-CN" dirty="0" smtClean="0"/>
              <a:t>In </a:t>
            </a:r>
            <a:r>
              <a:rPr lang="en-US" altLang="zh-CN" dirty="0"/>
              <a:t>data mining, it’s very easy to </a:t>
            </a:r>
            <a:r>
              <a:rPr lang="en-US" altLang="zh-CN" dirty="0" smtClean="0"/>
              <a:t>cheat</a:t>
            </a:r>
          </a:p>
          <a:p>
            <a:pPr lvl="1"/>
            <a:r>
              <a:rPr lang="en-US" altLang="zh-CN" i="1" dirty="0" smtClean="0">
                <a:solidFill>
                  <a:schemeClr val="tx1"/>
                </a:solidFill>
              </a:rPr>
              <a:t>whether </a:t>
            </a:r>
            <a:r>
              <a:rPr lang="en-US" altLang="zh-CN" i="1" dirty="0">
                <a:solidFill>
                  <a:schemeClr val="tx1"/>
                </a:solidFill>
              </a:rPr>
              <a:t>consciously or </a:t>
            </a:r>
            <a:r>
              <a:rPr lang="en-US" altLang="zh-CN" i="1" dirty="0" smtClean="0">
                <a:solidFill>
                  <a:schemeClr val="tx1"/>
                </a:solidFill>
              </a:rPr>
              <a:t>unconsciously</a:t>
            </a:r>
          </a:p>
          <a:p>
            <a:endParaRPr lang="en-US" altLang="zh-CN" i="1" dirty="0"/>
          </a:p>
          <a:p>
            <a:r>
              <a:rPr lang="en-US" altLang="zh-CN" dirty="0" smtClean="0"/>
              <a:t>For </a:t>
            </a:r>
            <a:r>
              <a:rPr lang="en-US" altLang="zh-CN" dirty="0"/>
              <a:t>reliable tests, use a completely fresh sample of data that </a:t>
            </a:r>
            <a:r>
              <a:rPr lang="en-US" altLang="zh-CN" dirty="0" smtClean="0"/>
              <a:t>has never </a:t>
            </a:r>
            <a:r>
              <a:rPr lang="en-US" altLang="zh-CN" dirty="0"/>
              <a:t>been seen before</a:t>
            </a:r>
            <a:endParaRPr lang="zh-CN" alt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114800"/>
            <a:ext cx="3124200" cy="205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114800"/>
            <a:ext cx="3085160" cy="205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823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err="1">
                <a:solidFill>
                  <a:schemeClr val="tx1"/>
                </a:solidFill>
              </a:rPr>
              <a:t>Overfitting</a:t>
            </a:r>
            <a:r>
              <a:rPr lang="en-US" altLang="zh-CN" sz="4000" b="1" dirty="0">
                <a:solidFill>
                  <a:schemeClr val="tx1"/>
                </a:solidFill>
              </a:rPr>
              <a:t> has many faces</a:t>
            </a:r>
            <a:endParaRPr lang="zh-CN" altLang="en-US" sz="4000" dirty="0">
              <a:solidFill>
                <a:schemeClr val="tx1"/>
              </a:solidFill>
            </a:endParaRPr>
          </a:p>
        </p:txBody>
      </p:sp>
      <p:sp>
        <p:nvSpPr>
          <p:cNvPr id="3" name="内容占位符 2"/>
          <p:cNvSpPr>
            <a:spLocks noGrp="1"/>
          </p:cNvSpPr>
          <p:nvPr>
            <p:ph sz="quarter" idx="1"/>
          </p:nvPr>
        </p:nvSpPr>
        <p:spPr>
          <a:xfrm>
            <a:off x="301752" y="1527048"/>
            <a:ext cx="6327648" cy="4572000"/>
          </a:xfrm>
        </p:spPr>
        <p:txBody>
          <a:bodyPr/>
          <a:lstStyle/>
          <a:p>
            <a:r>
              <a:rPr lang="en-US" altLang="zh-CN" dirty="0" smtClean="0"/>
              <a:t>Don’t </a:t>
            </a:r>
            <a:r>
              <a:rPr lang="en-US" altLang="zh-CN" dirty="0"/>
              <a:t>test on the training set (of course</a:t>
            </a:r>
            <a:r>
              <a:rPr lang="en-US" altLang="zh-CN" dirty="0" smtClean="0"/>
              <a:t>!)</a:t>
            </a:r>
            <a:endParaRPr lang="en-US" altLang="zh-CN" dirty="0"/>
          </a:p>
          <a:p>
            <a:r>
              <a:rPr lang="en-US" altLang="zh-CN" dirty="0" smtClean="0"/>
              <a:t>Data </a:t>
            </a:r>
            <a:r>
              <a:rPr lang="en-US" altLang="zh-CN" dirty="0"/>
              <a:t>that has been used for development (in any way) is </a:t>
            </a:r>
            <a:r>
              <a:rPr lang="en-US" altLang="zh-CN" dirty="0" smtClean="0"/>
              <a:t>tainted</a:t>
            </a:r>
            <a:endParaRPr lang="en-US" altLang="zh-CN" dirty="0"/>
          </a:p>
          <a:p>
            <a:r>
              <a:rPr lang="en-US" altLang="zh-CN" dirty="0" smtClean="0"/>
              <a:t>Leave </a:t>
            </a:r>
            <a:r>
              <a:rPr lang="en-US" altLang="zh-CN" dirty="0"/>
              <a:t>some evaluation data aside for the </a:t>
            </a:r>
            <a:r>
              <a:rPr lang="en-US" altLang="zh-CN" i="1" dirty="0"/>
              <a:t>very </a:t>
            </a:r>
            <a:r>
              <a:rPr lang="en-US" altLang="zh-CN" dirty="0" smtClean="0"/>
              <a:t>end</a:t>
            </a:r>
          </a:p>
          <a:p>
            <a:r>
              <a:rPr lang="en-US" altLang="zh-CN" dirty="0" smtClean="0"/>
              <a:t>Key: always </a:t>
            </a:r>
            <a:r>
              <a:rPr lang="en-US" altLang="zh-CN" dirty="0"/>
              <a:t>test on completely fresh data.</a:t>
            </a:r>
            <a:endParaRPr lang="zh-CN" altLang="en-US" dirty="0"/>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834838"/>
            <a:ext cx="2427890" cy="189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8292" y="4780558"/>
            <a:ext cx="1792071" cy="1345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descr="http://img.ehowcdn.com/article-new/ehow/images/a00/01/8f/purify-water-during-800x8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4505144"/>
            <a:ext cx="2427890" cy="162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47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a:solidFill>
                  <a:schemeClr val="tx1"/>
                </a:solidFill>
              </a:rPr>
              <a:t>Missing values</a:t>
            </a:r>
            <a:endParaRPr lang="zh-CN" altLang="en-US" sz="4000" dirty="0">
              <a:solidFill>
                <a:schemeClr val="tx1"/>
              </a:solidFill>
            </a:endParaRPr>
          </a:p>
        </p:txBody>
      </p:sp>
      <p:sp>
        <p:nvSpPr>
          <p:cNvPr id="3" name="内容占位符 2"/>
          <p:cNvSpPr>
            <a:spLocks noGrp="1"/>
          </p:cNvSpPr>
          <p:nvPr>
            <p:ph sz="quarter" idx="1"/>
          </p:nvPr>
        </p:nvSpPr>
        <p:spPr>
          <a:xfrm>
            <a:off x="301752" y="1527048"/>
            <a:ext cx="8503920" cy="4797552"/>
          </a:xfrm>
        </p:spPr>
        <p:txBody>
          <a:bodyPr>
            <a:normAutofit fontScale="92500" lnSpcReduction="20000"/>
          </a:bodyPr>
          <a:lstStyle/>
          <a:p>
            <a:r>
              <a:rPr lang="en-US" altLang="zh-CN" b="1" dirty="0"/>
              <a:t>“Missing” means what …</a:t>
            </a:r>
          </a:p>
          <a:p>
            <a:r>
              <a:rPr lang="en-US" altLang="zh-CN" dirty="0"/>
              <a:t> Unknown?</a:t>
            </a:r>
          </a:p>
          <a:p>
            <a:r>
              <a:rPr lang="en-US" altLang="zh-CN" dirty="0"/>
              <a:t> Unrecorded?</a:t>
            </a:r>
          </a:p>
          <a:p>
            <a:r>
              <a:rPr lang="en-US" altLang="zh-CN" dirty="0"/>
              <a:t> Irrelevant?</a:t>
            </a:r>
          </a:p>
          <a:p>
            <a:r>
              <a:rPr lang="en-US" altLang="zh-CN" b="1" dirty="0"/>
              <a:t>Missing values</a:t>
            </a:r>
          </a:p>
          <a:p>
            <a:r>
              <a:rPr lang="en-US" altLang="zh-CN" dirty="0" smtClean="0"/>
              <a:t>Omit </a:t>
            </a:r>
            <a:r>
              <a:rPr lang="en-US" altLang="zh-CN" dirty="0"/>
              <a:t>instances where the attribute value is missing?</a:t>
            </a:r>
          </a:p>
          <a:p>
            <a:pPr lvl="2"/>
            <a:r>
              <a:rPr lang="en-US" altLang="zh-CN" dirty="0"/>
              <a:t>or </a:t>
            </a:r>
          </a:p>
          <a:p>
            <a:r>
              <a:rPr lang="en-US" altLang="zh-CN" dirty="0" smtClean="0"/>
              <a:t>Treat </a:t>
            </a:r>
            <a:r>
              <a:rPr lang="en-US" altLang="zh-CN" dirty="0"/>
              <a:t>“missing” as a separate possible value?</a:t>
            </a:r>
          </a:p>
          <a:p>
            <a:r>
              <a:rPr lang="en-US" altLang="zh-CN" b="1" i="1" dirty="0"/>
              <a:t>Is there significance in the fact that a value is missing?</a:t>
            </a:r>
          </a:p>
          <a:p>
            <a:r>
              <a:rPr lang="en-US" altLang="zh-CN" dirty="0"/>
              <a:t>Most learning algorithms deal with missing values</a:t>
            </a:r>
          </a:p>
          <a:p>
            <a:r>
              <a:rPr lang="en-US" altLang="zh-CN" dirty="0"/>
              <a:t>– but they may make different assumptions about them</a:t>
            </a:r>
            <a:endParaRPr lang="zh-CN" altLang="en-US" dirty="0"/>
          </a:p>
        </p:txBody>
      </p:sp>
      <p:pic>
        <p:nvPicPr>
          <p:cNvPr id="6146" name="Picture 2" descr="http://www.abouthruk.co.uk/wp-content/uploads/2012/10/missing-piece-iStock_000011404995X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00200"/>
            <a:ext cx="23876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110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b="1" dirty="0" smtClean="0">
                <a:solidFill>
                  <a:schemeClr val="tx1"/>
                </a:solidFill>
              </a:rPr>
              <a:t>An Example</a:t>
            </a:r>
            <a:endParaRPr lang="zh-CN" altLang="en-US" sz="4000" b="1" dirty="0">
              <a:solidFill>
                <a:schemeClr val="tx1"/>
              </a:solidFill>
            </a:endParaRPr>
          </a:p>
        </p:txBody>
      </p:sp>
      <p:sp>
        <p:nvSpPr>
          <p:cNvPr id="3" name="内容占位符 2"/>
          <p:cNvSpPr>
            <a:spLocks noGrp="1"/>
          </p:cNvSpPr>
          <p:nvPr>
            <p:ph sz="quarter" idx="1"/>
          </p:nvPr>
        </p:nvSpPr>
        <p:spPr/>
        <p:txBody>
          <a:bodyPr>
            <a:normAutofit lnSpcReduction="10000"/>
          </a:bodyPr>
          <a:lstStyle/>
          <a:p>
            <a:r>
              <a:rPr lang="en-US" altLang="zh-CN" b="1" dirty="0" err="1"/>
              <a:t>OneR</a:t>
            </a:r>
            <a:r>
              <a:rPr lang="en-US" altLang="zh-CN" b="1" dirty="0"/>
              <a:t> and J48 deal with missing values in different ways</a:t>
            </a:r>
            <a:r>
              <a:rPr lang="en-US" altLang="zh-CN" dirty="0" smtClean="0"/>
              <a:t></a:t>
            </a:r>
          </a:p>
          <a:p>
            <a:r>
              <a:rPr lang="en-US" altLang="zh-CN" dirty="0" smtClean="0"/>
              <a:t>Load </a:t>
            </a:r>
            <a:r>
              <a:rPr lang="en-US" altLang="zh-CN" dirty="0"/>
              <a:t>weather‐</a:t>
            </a:r>
            <a:r>
              <a:rPr lang="en-US" altLang="zh-CN" dirty="0" err="1"/>
              <a:t>nominal.arff</a:t>
            </a:r>
            <a:endParaRPr lang="en-US" altLang="zh-CN" dirty="0"/>
          </a:p>
          <a:p>
            <a:r>
              <a:rPr lang="en-US" altLang="zh-CN" dirty="0" err="1" smtClean="0"/>
              <a:t>OneR</a:t>
            </a:r>
            <a:r>
              <a:rPr lang="en-US" altLang="zh-CN" dirty="0" smtClean="0"/>
              <a:t> </a:t>
            </a:r>
            <a:r>
              <a:rPr lang="en-US" altLang="zh-CN" dirty="0"/>
              <a:t>gets 43%, J48 gets 50% (using 10‐fold cross‐validation)</a:t>
            </a:r>
          </a:p>
          <a:p>
            <a:r>
              <a:rPr lang="en-US" altLang="zh-CN" dirty="0" smtClean="0"/>
              <a:t>Change </a:t>
            </a:r>
            <a:r>
              <a:rPr lang="en-US" altLang="zh-CN" dirty="0"/>
              <a:t>the outlook value to unknown on the first four no instances</a:t>
            </a:r>
          </a:p>
          <a:p>
            <a:r>
              <a:rPr lang="en-US" altLang="zh-CN" dirty="0" err="1" smtClean="0"/>
              <a:t>OneR</a:t>
            </a:r>
            <a:r>
              <a:rPr lang="en-US" altLang="zh-CN" dirty="0" smtClean="0"/>
              <a:t> </a:t>
            </a:r>
            <a:r>
              <a:rPr lang="en-US" altLang="zh-CN" dirty="0"/>
              <a:t>gets 93%, J48 still gets 50%</a:t>
            </a:r>
          </a:p>
          <a:p>
            <a:r>
              <a:rPr lang="en-US" altLang="zh-CN" dirty="0" smtClean="0"/>
              <a:t>Look </a:t>
            </a:r>
            <a:r>
              <a:rPr lang="en-US" altLang="zh-CN" dirty="0"/>
              <a:t>at </a:t>
            </a:r>
            <a:r>
              <a:rPr lang="en-US" altLang="zh-CN" dirty="0" err="1"/>
              <a:t>OneR’s</a:t>
            </a:r>
            <a:r>
              <a:rPr lang="en-US" altLang="zh-CN" dirty="0"/>
              <a:t> rules: it uses “?” as a fourth value for outlook</a:t>
            </a:r>
            <a:endParaRPr lang="zh-CN" altLang="en-US" dirty="0"/>
          </a:p>
        </p:txBody>
      </p:sp>
    </p:spTree>
    <p:extLst>
      <p:ext uri="{BB962C8B-B14F-4D97-AF65-F5344CB8AC3E}">
        <p14:creationId xmlns:p14="http://schemas.microsoft.com/office/powerpoint/2010/main" val="3499398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461347"/>
            <a:ext cx="2866467" cy="250105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447800"/>
            <a:ext cx="3638550" cy="27432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000500"/>
            <a:ext cx="7849522" cy="2247900"/>
          </a:xfrm>
          <a:prstGeom prst="rect">
            <a:avLst/>
          </a:prstGeom>
        </p:spPr>
      </p:pic>
      <p:sp>
        <p:nvSpPr>
          <p:cNvPr id="9" name="标题 1"/>
          <p:cNvSpPr>
            <a:spLocks noGrp="1"/>
          </p:cNvSpPr>
          <p:nvPr>
            <p:ph type="title"/>
          </p:nvPr>
        </p:nvSpPr>
        <p:spPr>
          <a:xfrm>
            <a:off x="301752" y="228600"/>
            <a:ext cx="8534400" cy="758952"/>
          </a:xfrm>
        </p:spPr>
        <p:txBody>
          <a:bodyPr>
            <a:normAutofit/>
          </a:bodyPr>
          <a:lstStyle/>
          <a:p>
            <a:r>
              <a:rPr lang="en-US" altLang="zh-CN" sz="4000" b="1" dirty="0" smtClean="0">
                <a:solidFill>
                  <a:schemeClr val="tx1"/>
                </a:solidFill>
              </a:rPr>
              <a:t>An Example</a:t>
            </a:r>
            <a:endParaRPr lang="zh-CN" altLang="en-US" sz="4000" b="1" dirty="0">
              <a:solidFill>
                <a:schemeClr val="tx1"/>
              </a:solidFill>
            </a:endParaRPr>
          </a:p>
        </p:txBody>
      </p:sp>
    </p:spTree>
    <p:extLst>
      <p:ext uri="{BB962C8B-B14F-4D97-AF65-F5344CB8AC3E}">
        <p14:creationId xmlns:p14="http://schemas.microsoft.com/office/powerpoint/2010/main" val="4060996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00"/>
            <a:ext cx="8534400" cy="1444752"/>
          </a:xfrm>
        </p:spPr>
        <p:txBody>
          <a:bodyPr>
            <a:normAutofit/>
          </a:bodyPr>
          <a:lstStyle/>
          <a:p>
            <a:r>
              <a:rPr lang="en-US" altLang="zh-CN" sz="4000" b="1" dirty="0" smtClean="0">
                <a:solidFill>
                  <a:schemeClr val="tx1"/>
                </a:solidFill>
              </a:rPr>
              <a:t>5.2</a:t>
            </a:r>
            <a:r>
              <a:rPr lang="en-US" altLang="zh-CN" sz="4000" dirty="0" smtClean="0">
                <a:solidFill>
                  <a:schemeClr val="tx1"/>
                </a:solidFill>
              </a:rPr>
              <a:t> </a:t>
            </a:r>
            <a:r>
              <a:rPr lang="en-US" altLang="zh-CN" sz="4000" b="1" dirty="0">
                <a:solidFill>
                  <a:schemeClr val="tx1"/>
                </a:solidFill>
              </a:rPr>
              <a:t>Pitfalls and pratfalls</a:t>
            </a:r>
            <a:r>
              <a:rPr lang="en-US" altLang="zh-CN" sz="4000" b="1" dirty="0" smtClean="0">
                <a:solidFill>
                  <a:schemeClr val="tx1"/>
                </a:solidFill>
              </a:rPr>
              <a:t/>
            </a:r>
            <a:br>
              <a:rPr lang="en-US" altLang="zh-CN" sz="4000" b="1" dirty="0" smtClean="0">
                <a:solidFill>
                  <a:schemeClr val="tx1"/>
                </a:solidFill>
              </a:rPr>
            </a:br>
            <a:endParaRPr lang="zh-CN" altLang="en-US" sz="4000" dirty="0">
              <a:solidFill>
                <a:schemeClr val="tx1"/>
              </a:solidFill>
            </a:endParaRPr>
          </a:p>
        </p:txBody>
      </p:sp>
      <p:sp>
        <p:nvSpPr>
          <p:cNvPr id="4" name="TextBox 3"/>
          <p:cNvSpPr txBox="1"/>
          <p:nvPr/>
        </p:nvSpPr>
        <p:spPr>
          <a:xfrm>
            <a:off x="5943600" y="4003286"/>
            <a:ext cx="3200400" cy="369332"/>
          </a:xfrm>
          <a:prstGeom prst="rect">
            <a:avLst/>
          </a:prstGeom>
          <a:noFill/>
        </p:spPr>
        <p:txBody>
          <a:bodyPr wrap="square" rtlCol="0">
            <a:spAutoFit/>
          </a:bodyPr>
          <a:lstStyle/>
          <a:p>
            <a:r>
              <a:rPr lang="en-US" altLang="zh-CN" dirty="0" smtClean="0"/>
              <a:t>Part 2 By </a:t>
            </a:r>
            <a:r>
              <a:rPr lang="en-US" altLang="zh-CN" dirty="0" err="1" smtClean="0"/>
              <a:t>Pengfei</a:t>
            </a:r>
            <a:endParaRPr lang="zh-CN" altLang="en-US" dirty="0"/>
          </a:p>
        </p:txBody>
      </p:sp>
    </p:spTree>
    <p:extLst>
      <p:ext uri="{BB962C8B-B14F-4D97-AF65-F5344CB8AC3E}">
        <p14:creationId xmlns:p14="http://schemas.microsoft.com/office/powerpoint/2010/main" val="279866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chemeClr val="tx1"/>
                </a:solidFill>
              </a:rPr>
              <a:t> </a:t>
            </a:r>
            <a:r>
              <a:rPr lang="en-US" altLang="zh-CN" dirty="0">
                <a:solidFill>
                  <a:schemeClr val="tx1"/>
                </a:solidFill>
              </a:rPr>
              <a:t>N</a:t>
            </a:r>
            <a:r>
              <a:rPr lang="en-US" dirty="0">
                <a:solidFill>
                  <a:schemeClr val="tx1"/>
                </a:solidFill>
              </a:rPr>
              <a:t>o “universal” best algorithm, No free lunch</a:t>
            </a:r>
          </a:p>
        </p:txBody>
      </p:sp>
      <p:sp>
        <p:nvSpPr>
          <p:cNvPr id="3" name="内容占位符 2"/>
          <p:cNvSpPr>
            <a:spLocks noGrp="1"/>
          </p:cNvSpPr>
          <p:nvPr>
            <p:ph sz="quarter" idx="1"/>
          </p:nvPr>
        </p:nvSpPr>
        <p:spPr/>
        <p:txBody>
          <a:bodyPr/>
          <a:lstStyle/>
          <a:p>
            <a:r>
              <a:rPr lang="en-US" b="1" dirty="0" smtClean="0"/>
              <a:t>2‐class </a:t>
            </a:r>
            <a:r>
              <a:rPr lang="en-US" b="1" dirty="0"/>
              <a:t>problem with 100 binary attributes</a:t>
            </a:r>
          </a:p>
          <a:p>
            <a:r>
              <a:rPr lang="en-US" b="1" dirty="0" smtClean="0"/>
              <a:t>Say </a:t>
            </a:r>
            <a:r>
              <a:rPr lang="en-US" b="1" dirty="0"/>
              <a:t>you know a million instances, and their classes (training set)</a:t>
            </a:r>
          </a:p>
          <a:p>
            <a:r>
              <a:rPr lang="en-US" b="1" dirty="0" smtClean="0"/>
              <a:t>You </a:t>
            </a:r>
            <a:r>
              <a:rPr lang="en-US" b="1" dirty="0"/>
              <a:t>don’t know the classes of </a:t>
            </a:r>
            <a:r>
              <a:rPr lang="en-US" b="1" dirty="0" smtClean="0"/>
              <a:t>99.9999</a:t>
            </a:r>
            <a:r>
              <a:rPr lang="en-US" b="1" dirty="0"/>
              <a:t>…% of the data </a:t>
            </a:r>
            <a:r>
              <a:rPr lang="en-US" b="1" dirty="0" smtClean="0"/>
              <a:t>set</a:t>
            </a:r>
            <a:endParaRPr lang="en-US" b="1" dirty="0"/>
          </a:p>
          <a:p>
            <a:r>
              <a:rPr lang="en-US" b="1" dirty="0" smtClean="0"/>
              <a:t>How </a:t>
            </a:r>
            <a:r>
              <a:rPr lang="en-US" b="1" dirty="0"/>
              <a:t>could you possibly figure them </a:t>
            </a:r>
            <a:r>
              <a:rPr lang="en-US" b="1" dirty="0" smtClean="0"/>
              <a:t>out</a:t>
            </a:r>
          </a:p>
          <a:p>
            <a:endParaRPr lang="en-US" b="1" dirty="0" smtClean="0"/>
          </a:p>
          <a:p>
            <a:pPr lvl="1"/>
            <a:r>
              <a:rPr lang="en-US" b="1" dirty="0" smtClean="0">
                <a:solidFill>
                  <a:schemeClr val="tx1"/>
                </a:solidFill>
              </a:rPr>
              <a:t>Example</a:t>
            </a:r>
            <a:endParaRPr lang="en-US" b="1" dirty="0">
              <a:solidFill>
                <a:schemeClr val="tx1"/>
              </a:solidFill>
            </a:endParaRPr>
          </a:p>
        </p:txBody>
      </p:sp>
      <p:pic>
        <p:nvPicPr>
          <p:cNvPr id="4098" name="Picture 2" descr="http://www.drfranklipman.com/images/2011/03/doctor-pati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419600"/>
            <a:ext cx="2895600" cy="195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37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Outline</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r>
              <a:rPr lang="en-US" altLang="zh-CN" dirty="0"/>
              <a:t>5.1 The data mining process </a:t>
            </a:r>
            <a:endParaRPr lang="en-US" altLang="zh-CN" dirty="0" smtClean="0"/>
          </a:p>
          <a:p>
            <a:pPr lvl="1"/>
            <a:r>
              <a:rPr lang="en-US" altLang="zh-CN" dirty="0">
                <a:solidFill>
                  <a:schemeClr val="tx1"/>
                </a:solidFill>
              </a:rPr>
              <a:t>By </a:t>
            </a:r>
            <a:r>
              <a:rPr lang="en-US" altLang="zh-CN" dirty="0" err="1">
                <a:solidFill>
                  <a:schemeClr val="tx1"/>
                </a:solidFill>
              </a:rPr>
              <a:t>Hao</a:t>
            </a:r>
            <a:endParaRPr lang="en-US" altLang="zh-CN" dirty="0">
              <a:solidFill>
                <a:schemeClr val="tx1"/>
              </a:solidFill>
            </a:endParaRPr>
          </a:p>
          <a:p>
            <a:r>
              <a:rPr lang="en-US" altLang="zh-CN" dirty="0" smtClean="0"/>
              <a:t>5.2 </a:t>
            </a:r>
            <a:r>
              <a:rPr lang="en-US" altLang="zh-CN" dirty="0"/>
              <a:t>Pitfalls and </a:t>
            </a:r>
            <a:r>
              <a:rPr lang="en-US" altLang="zh-CN" dirty="0" smtClean="0"/>
              <a:t>pratfalls</a:t>
            </a:r>
          </a:p>
          <a:p>
            <a:pPr lvl="1"/>
            <a:r>
              <a:rPr lang="en-US" altLang="zh-CN" dirty="0">
                <a:solidFill>
                  <a:schemeClr val="tx1"/>
                </a:solidFill>
              </a:rPr>
              <a:t>By </a:t>
            </a:r>
            <a:r>
              <a:rPr lang="en-US" altLang="zh-CN" dirty="0" err="1">
                <a:solidFill>
                  <a:schemeClr val="tx1"/>
                </a:solidFill>
              </a:rPr>
              <a:t>Yujia</a:t>
            </a:r>
            <a:r>
              <a:rPr lang="en-US" altLang="zh-CN" dirty="0">
                <a:solidFill>
                  <a:schemeClr val="tx1"/>
                </a:solidFill>
              </a:rPr>
              <a:t>, </a:t>
            </a:r>
            <a:r>
              <a:rPr lang="en-US" altLang="zh-CN" dirty="0" err="1" smtClean="0">
                <a:solidFill>
                  <a:schemeClr val="tx1"/>
                </a:solidFill>
              </a:rPr>
              <a:t>Pengfei</a:t>
            </a:r>
            <a:endParaRPr lang="en-US" altLang="zh-CN" dirty="0" smtClean="0">
              <a:solidFill>
                <a:schemeClr val="tx1"/>
              </a:solidFill>
            </a:endParaRPr>
          </a:p>
          <a:p>
            <a:r>
              <a:rPr lang="en-US" altLang="zh-CN" dirty="0" smtClean="0"/>
              <a:t>5.3 </a:t>
            </a:r>
            <a:r>
              <a:rPr lang="en-US" altLang="zh-CN" dirty="0"/>
              <a:t>Data </a:t>
            </a:r>
            <a:r>
              <a:rPr lang="en-US" altLang="zh-CN" dirty="0" smtClean="0"/>
              <a:t>mining </a:t>
            </a:r>
            <a:r>
              <a:rPr lang="en-US" altLang="zh-CN" dirty="0"/>
              <a:t>and </a:t>
            </a:r>
            <a:r>
              <a:rPr lang="en-US" altLang="zh-CN" dirty="0" smtClean="0"/>
              <a:t>ethics</a:t>
            </a:r>
          </a:p>
          <a:p>
            <a:pPr lvl="1"/>
            <a:r>
              <a:rPr lang="en-US" altLang="zh-CN" dirty="0">
                <a:solidFill>
                  <a:schemeClr val="tx1"/>
                </a:solidFill>
              </a:rPr>
              <a:t>By </a:t>
            </a:r>
            <a:r>
              <a:rPr lang="en-US" altLang="zh-CN" dirty="0" smtClean="0">
                <a:solidFill>
                  <a:schemeClr val="tx1"/>
                </a:solidFill>
              </a:rPr>
              <a:t>Yanqing</a:t>
            </a:r>
          </a:p>
          <a:p>
            <a:r>
              <a:rPr lang="en-US" altLang="zh-CN" dirty="0"/>
              <a:t>5.4 </a:t>
            </a:r>
            <a:r>
              <a:rPr lang="en-US" altLang="zh-CN" dirty="0" smtClean="0"/>
              <a:t>Summary</a:t>
            </a:r>
          </a:p>
          <a:p>
            <a:pPr lvl="1"/>
            <a:r>
              <a:rPr lang="en-US" altLang="zh-CN" dirty="0">
                <a:solidFill>
                  <a:schemeClr val="tx1"/>
                </a:solidFill>
              </a:rPr>
              <a:t>By </a:t>
            </a:r>
            <a:r>
              <a:rPr lang="en-US" altLang="zh-CN" dirty="0" err="1">
                <a:solidFill>
                  <a:schemeClr val="tx1"/>
                </a:solidFill>
              </a:rPr>
              <a:t>Ya</a:t>
            </a:r>
            <a:r>
              <a:rPr lang="en-US" altLang="zh-CN" dirty="0">
                <a:solidFill>
                  <a:schemeClr val="tx1"/>
                </a:solidFill>
              </a:rPr>
              <a:t>, </a:t>
            </a:r>
            <a:r>
              <a:rPr lang="en-US" altLang="zh-CN" dirty="0" err="1">
                <a:solidFill>
                  <a:schemeClr val="tx1"/>
                </a:solidFill>
              </a:rPr>
              <a:t>Kexin</a:t>
            </a:r>
            <a:endParaRPr lang="zh-CN" altLang="en-US" dirty="0">
              <a:solidFill>
                <a:schemeClr val="tx1"/>
              </a:solidFill>
            </a:endParaRPr>
          </a:p>
          <a:p>
            <a:pPr marL="0" indent="0">
              <a:buNone/>
            </a:pPr>
            <a:endParaRPr lang="en-US" altLang="zh-CN" dirty="0" smtClean="0"/>
          </a:p>
          <a:p>
            <a:endParaRPr lang="zh-CN" altLang="en-US" dirty="0"/>
          </a:p>
        </p:txBody>
      </p:sp>
      <p:pic>
        <p:nvPicPr>
          <p:cNvPr id="1026" name="Picture 2" descr="C:\Users\Yanqing Zhou\Pictures\梦入江南烟水路，行尽江南，不与离人遇。睡里消魂无说处，觉来惆怅消魂误。.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76400"/>
            <a:ext cx="277717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746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olidFill>
                  <a:schemeClr val="tx1"/>
                </a:solidFill>
              </a:rPr>
              <a:t> </a:t>
            </a:r>
            <a:r>
              <a:rPr lang="en-US" altLang="zh-CN" dirty="0" smtClean="0">
                <a:solidFill>
                  <a:schemeClr val="tx1"/>
                </a:solidFill>
              </a:rPr>
              <a:t>N</a:t>
            </a:r>
            <a:r>
              <a:rPr lang="en-US" dirty="0" smtClean="0">
                <a:solidFill>
                  <a:schemeClr val="tx1"/>
                </a:solidFill>
              </a:rPr>
              <a:t>o </a:t>
            </a:r>
            <a:r>
              <a:rPr lang="en-US" dirty="0">
                <a:solidFill>
                  <a:schemeClr val="tx1"/>
                </a:solidFill>
              </a:rPr>
              <a:t>“universal” best algorithm, </a:t>
            </a:r>
            <a:r>
              <a:rPr lang="en-US" dirty="0" smtClean="0">
                <a:solidFill>
                  <a:schemeClr val="tx1"/>
                </a:solidFill>
              </a:rPr>
              <a:t>No </a:t>
            </a:r>
            <a:r>
              <a:rPr lang="en-US" dirty="0">
                <a:solidFill>
                  <a:schemeClr val="tx1"/>
                </a:solidFill>
              </a:rPr>
              <a:t>free lunch</a:t>
            </a:r>
          </a:p>
        </p:txBody>
      </p:sp>
      <p:sp>
        <p:nvSpPr>
          <p:cNvPr id="3" name="内容占位符 2"/>
          <p:cNvSpPr>
            <a:spLocks noGrp="1"/>
          </p:cNvSpPr>
          <p:nvPr>
            <p:ph sz="quarter" idx="1"/>
          </p:nvPr>
        </p:nvSpPr>
        <p:spPr/>
        <p:txBody>
          <a:bodyPr/>
          <a:lstStyle/>
          <a:p>
            <a:r>
              <a:rPr lang="en-US" b="1" dirty="0"/>
              <a:t>In order to generalize, every learner must embody some knowledge or assumptions beyond the data it’s </a:t>
            </a:r>
            <a:r>
              <a:rPr lang="en-US" b="1" dirty="0" smtClean="0"/>
              <a:t>given</a:t>
            </a:r>
            <a:endParaRPr lang="en-US" b="1" dirty="0"/>
          </a:p>
          <a:p>
            <a:r>
              <a:rPr lang="en-US" altLang="zh-CN" dirty="0" smtClean="0"/>
              <a:t>Delete less useful attributes</a:t>
            </a:r>
          </a:p>
          <a:p>
            <a:r>
              <a:rPr lang="en-US" altLang="zh-CN" dirty="0" smtClean="0"/>
              <a:t>Find better filter</a:t>
            </a:r>
          </a:p>
          <a:p>
            <a:r>
              <a:rPr lang="en-US" altLang="zh-CN" b="1" dirty="0"/>
              <a:t>Data mining is an experimental </a:t>
            </a:r>
            <a:r>
              <a:rPr lang="en-US" altLang="zh-CN" b="1" dirty="0" smtClean="0"/>
              <a:t>science</a:t>
            </a:r>
          </a:p>
          <a:p>
            <a:endParaRPr lang="en-US" altLang="zh-CN" b="1" dirty="0"/>
          </a:p>
          <a:p>
            <a:endParaRPr lang="en-US" dirty="0"/>
          </a:p>
        </p:txBody>
      </p:sp>
      <p:pic>
        <p:nvPicPr>
          <p:cNvPr id="7170" name="Picture 2" descr="http://extension.usu.edu/waterquality/images/uploads/sciencefair/science-experiments-for-kids-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383405"/>
            <a:ext cx="2514600" cy="191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34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00"/>
            <a:ext cx="8534400" cy="1444752"/>
          </a:xfrm>
        </p:spPr>
        <p:txBody>
          <a:bodyPr>
            <a:normAutofit/>
          </a:bodyPr>
          <a:lstStyle/>
          <a:p>
            <a:r>
              <a:rPr lang="en-US" altLang="zh-CN" sz="4000" b="1" dirty="0" smtClean="0">
                <a:solidFill>
                  <a:schemeClr val="tx1"/>
                </a:solidFill>
              </a:rPr>
              <a:t>5.3</a:t>
            </a:r>
            <a:r>
              <a:rPr lang="en-US" altLang="zh-CN" sz="4000" dirty="0" smtClean="0">
                <a:solidFill>
                  <a:schemeClr val="tx1"/>
                </a:solidFill>
              </a:rPr>
              <a:t> </a:t>
            </a:r>
            <a:r>
              <a:rPr lang="en-US" altLang="zh-CN" sz="4000" b="1" dirty="0">
                <a:solidFill>
                  <a:schemeClr val="tx1"/>
                </a:solidFill>
              </a:rPr>
              <a:t>Data mining and ethics</a:t>
            </a:r>
            <a:r>
              <a:rPr lang="en-US" altLang="zh-CN" sz="4000" b="1" dirty="0" smtClean="0">
                <a:solidFill>
                  <a:schemeClr val="tx1"/>
                </a:solidFill>
              </a:rPr>
              <a:t/>
            </a:r>
            <a:br>
              <a:rPr lang="en-US" altLang="zh-CN" sz="4000" b="1" dirty="0" smtClean="0">
                <a:solidFill>
                  <a:schemeClr val="tx1"/>
                </a:solidFill>
              </a:rPr>
            </a:br>
            <a:endParaRPr lang="zh-CN" altLang="en-US" sz="4000" dirty="0">
              <a:solidFill>
                <a:schemeClr val="tx1"/>
              </a:solidFill>
            </a:endParaRPr>
          </a:p>
        </p:txBody>
      </p:sp>
      <p:sp>
        <p:nvSpPr>
          <p:cNvPr id="4" name="TextBox 3"/>
          <p:cNvSpPr txBox="1"/>
          <p:nvPr/>
        </p:nvSpPr>
        <p:spPr>
          <a:xfrm>
            <a:off x="5943600" y="4003286"/>
            <a:ext cx="3200400" cy="369332"/>
          </a:xfrm>
          <a:prstGeom prst="rect">
            <a:avLst/>
          </a:prstGeom>
          <a:noFill/>
        </p:spPr>
        <p:txBody>
          <a:bodyPr wrap="square" rtlCol="0">
            <a:spAutoFit/>
          </a:bodyPr>
          <a:lstStyle/>
          <a:p>
            <a:r>
              <a:rPr lang="en-US" altLang="zh-CN" dirty="0" smtClean="0"/>
              <a:t>By Yanqing</a:t>
            </a:r>
            <a:endParaRPr lang="zh-CN" altLang="en-US" dirty="0"/>
          </a:p>
        </p:txBody>
      </p:sp>
    </p:spTree>
    <p:extLst>
      <p:ext uri="{BB962C8B-B14F-4D97-AF65-F5344CB8AC3E}">
        <p14:creationId xmlns:p14="http://schemas.microsoft.com/office/powerpoint/2010/main" val="1513193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5.3 Data mining and ethics </a:t>
            </a:r>
            <a:endParaRPr lang="zh-CN" altLang="en-US" sz="3600" b="1" dirty="0">
              <a:solidFill>
                <a:schemeClr val="tx1"/>
              </a:solidFill>
            </a:endParaRPr>
          </a:p>
        </p:txBody>
      </p:sp>
      <p:sp>
        <p:nvSpPr>
          <p:cNvPr id="3" name="Content Placeholder 2"/>
          <p:cNvSpPr>
            <a:spLocks noGrp="1"/>
          </p:cNvSpPr>
          <p:nvPr>
            <p:ph sz="quarter" idx="1"/>
          </p:nvPr>
        </p:nvSpPr>
        <p:spPr/>
        <p:txBody>
          <a:bodyPr/>
          <a:lstStyle/>
          <a:p>
            <a:r>
              <a:rPr lang="en-US" altLang="zh-CN" sz="2800" dirty="0" smtClean="0"/>
              <a:t>Information </a:t>
            </a:r>
            <a:r>
              <a:rPr lang="en-US" altLang="zh-CN" sz="2800" dirty="0"/>
              <a:t>privacy laws</a:t>
            </a:r>
            <a:endParaRPr lang="zh-CN" altLang="zh-CN" sz="2800" dirty="0"/>
          </a:p>
          <a:p>
            <a:r>
              <a:rPr lang="en-US" altLang="zh-CN" sz="2800" dirty="0" err="1" smtClean="0"/>
              <a:t>Anonymization</a:t>
            </a:r>
            <a:r>
              <a:rPr lang="en-US" altLang="zh-CN" sz="2800" dirty="0" smtClean="0"/>
              <a:t> </a:t>
            </a:r>
            <a:endParaRPr lang="zh-CN" altLang="zh-CN" sz="2800" dirty="0"/>
          </a:p>
          <a:p>
            <a:r>
              <a:rPr lang="en-US" altLang="zh-CN" sz="2800" dirty="0" smtClean="0"/>
              <a:t>The </a:t>
            </a:r>
            <a:r>
              <a:rPr lang="en-US" altLang="zh-CN" sz="2800" dirty="0"/>
              <a:t>purpose of data mining</a:t>
            </a:r>
            <a:endParaRPr lang="zh-CN" altLang="zh-CN" sz="2800" dirty="0"/>
          </a:p>
          <a:p>
            <a:r>
              <a:rPr lang="en-US" altLang="zh-CN" sz="2800" dirty="0" smtClean="0"/>
              <a:t>Correlation </a:t>
            </a:r>
            <a:r>
              <a:rPr lang="en-US" altLang="zh-CN" sz="2800" dirty="0"/>
              <a:t>causation</a:t>
            </a:r>
            <a:endParaRPr lang="zh-CN" altLang="zh-CN" sz="2800" dirty="0"/>
          </a:p>
          <a:p>
            <a:endParaRPr lang="zh-CN" alt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24000"/>
            <a:ext cx="3157538" cy="208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descr="http://www.ediscoveryreadingroom.com/wp-content/uploads/2012/06/Anonymiz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810000"/>
            <a:ext cx="227647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810000"/>
            <a:ext cx="3062984" cy="2286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635735" y="6096000"/>
            <a:ext cx="1277914" cy="215444"/>
          </a:xfrm>
          <a:prstGeom prst="rect">
            <a:avLst/>
          </a:prstGeom>
        </p:spPr>
        <p:txBody>
          <a:bodyPr wrap="none">
            <a:spAutoFit/>
          </a:bodyPr>
          <a:lstStyle/>
          <a:p>
            <a:r>
              <a:rPr lang="en-US" altLang="zh-CN" sz="800" i="1" dirty="0" smtClean="0"/>
              <a:t>Source: www.mum.edu</a:t>
            </a:r>
            <a:endParaRPr lang="zh-CN" altLang="en-US" sz="800" i="1" dirty="0"/>
          </a:p>
        </p:txBody>
      </p:sp>
      <p:sp>
        <p:nvSpPr>
          <p:cNvPr id="8" name="Rectangle 7"/>
          <p:cNvSpPr/>
          <p:nvPr/>
        </p:nvSpPr>
        <p:spPr>
          <a:xfrm>
            <a:off x="511646" y="6101238"/>
            <a:ext cx="2167581" cy="215444"/>
          </a:xfrm>
          <a:prstGeom prst="rect">
            <a:avLst/>
          </a:prstGeom>
        </p:spPr>
        <p:txBody>
          <a:bodyPr wrap="none">
            <a:spAutoFit/>
          </a:bodyPr>
          <a:lstStyle/>
          <a:p>
            <a:r>
              <a:rPr lang="en-US" altLang="zh-CN" sz="800" i="1" dirty="0" smtClean="0"/>
              <a:t>Source: www.ediscoveryreadingroom.com</a:t>
            </a:r>
            <a:endParaRPr lang="zh-CN" altLang="en-US" sz="800" i="1" dirty="0"/>
          </a:p>
        </p:txBody>
      </p:sp>
      <p:sp>
        <p:nvSpPr>
          <p:cNvPr id="9" name="Rectangle 8"/>
          <p:cNvSpPr/>
          <p:nvPr/>
        </p:nvSpPr>
        <p:spPr>
          <a:xfrm>
            <a:off x="6528175" y="3581400"/>
            <a:ext cx="1531188" cy="215444"/>
          </a:xfrm>
          <a:prstGeom prst="rect">
            <a:avLst/>
          </a:prstGeom>
        </p:spPr>
        <p:txBody>
          <a:bodyPr wrap="none">
            <a:spAutoFit/>
          </a:bodyPr>
          <a:lstStyle/>
          <a:p>
            <a:r>
              <a:rPr lang="en-US" altLang="zh-CN" sz="800" i="1" dirty="0" smtClean="0"/>
              <a:t>Source: www.zerohedge.com</a:t>
            </a:r>
            <a:endParaRPr lang="zh-CN" altLang="en-US" sz="800" i="1" dirty="0"/>
          </a:p>
        </p:txBody>
      </p:sp>
      <p:pic>
        <p:nvPicPr>
          <p:cNvPr id="10" name="Picture 2" descr="http://www.johnmyleswhite.com/notebook/wp-content/uploads/2010/10/correlation_vs_causat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360" y="3827621"/>
            <a:ext cx="3024506" cy="22683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97530" y="6096000"/>
            <a:ext cx="1792478" cy="215444"/>
          </a:xfrm>
          <a:prstGeom prst="rect">
            <a:avLst/>
          </a:prstGeom>
        </p:spPr>
        <p:txBody>
          <a:bodyPr wrap="none">
            <a:spAutoFit/>
          </a:bodyPr>
          <a:lstStyle/>
          <a:p>
            <a:r>
              <a:rPr lang="en-US" altLang="zh-CN" sz="800" i="1" dirty="0" smtClean="0"/>
              <a:t>Source: www.johnmyleswhite.com</a:t>
            </a:r>
            <a:endParaRPr lang="zh-CN" altLang="en-US" sz="800" i="1" dirty="0"/>
          </a:p>
        </p:txBody>
      </p:sp>
    </p:spTree>
    <p:extLst>
      <p:ext uri="{BB962C8B-B14F-4D97-AF65-F5344CB8AC3E}">
        <p14:creationId xmlns:p14="http://schemas.microsoft.com/office/powerpoint/2010/main" val="2298544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Information privacy laws</a:t>
            </a:r>
            <a:endParaRPr lang="zh-CN" altLang="en-US" sz="3600" b="1" dirty="0">
              <a:solidFill>
                <a:schemeClr val="tx1"/>
              </a:solidFill>
            </a:endParaRPr>
          </a:p>
        </p:txBody>
      </p:sp>
      <p:sp>
        <p:nvSpPr>
          <p:cNvPr id="3" name="Content Placeholder 2"/>
          <p:cNvSpPr>
            <a:spLocks noGrp="1"/>
          </p:cNvSpPr>
          <p:nvPr>
            <p:ph sz="quarter" idx="1"/>
          </p:nvPr>
        </p:nvSpPr>
        <p:spPr>
          <a:xfrm>
            <a:off x="301752" y="1527048"/>
            <a:ext cx="5680681" cy="4936796"/>
          </a:xfrm>
        </p:spPr>
        <p:txBody>
          <a:bodyPr>
            <a:normAutofit fontScale="92500" lnSpcReduction="10000"/>
          </a:bodyPr>
          <a:lstStyle/>
          <a:p>
            <a:r>
              <a:rPr lang="en-US" altLang="zh-CN" b="1" dirty="0" smtClean="0"/>
              <a:t>In Europe</a:t>
            </a:r>
          </a:p>
          <a:p>
            <a:pPr lvl="1"/>
            <a:r>
              <a:rPr lang="en-US" altLang="zh-CN" dirty="0" smtClean="0">
                <a:solidFill>
                  <a:schemeClr val="tx1"/>
                </a:solidFill>
              </a:rPr>
              <a:t>Purpose; Keep secret; Accurately update; </a:t>
            </a:r>
          </a:p>
          <a:p>
            <a:pPr lvl="1"/>
            <a:r>
              <a:rPr lang="en-US" altLang="zh-CN" dirty="0" smtClean="0">
                <a:solidFill>
                  <a:schemeClr val="tx1"/>
                </a:solidFill>
              </a:rPr>
              <a:t>Provider can review; Deleted </a:t>
            </a:r>
            <a:r>
              <a:rPr lang="en-US" altLang="zh-CN" dirty="0" err="1" smtClean="0">
                <a:solidFill>
                  <a:schemeClr val="tx1"/>
                </a:solidFill>
              </a:rPr>
              <a:t>asap</a:t>
            </a:r>
            <a:r>
              <a:rPr lang="en-US" altLang="zh-CN" dirty="0" smtClean="0">
                <a:solidFill>
                  <a:schemeClr val="tx1"/>
                </a:solidFill>
              </a:rPr>
              <a:t>; </a:t>
            </a:r>
          </a:p>
          <a:p>
            <a:pPr lvl="1"/>
            <a:r>
              <a:rPr lang="en-US" altLang="zh-CN" dirty="0" smtClean="0">
                <a:solidFill>
                  <a:schemeClr val="tx1"/>
                </a:solidFill>
              </a:rPr>
              <a:t>Un-transmittable</a:t>
            </a:r>
            <a:r>
              <a:rPr lang="en-US" altLang="zh-CN" sz="1600" dirty="0" smtClean="0">
                <a:solidFill>
                  <a:schemeClr val="tx1"/>
                </a:solidFill>
              </a:rPr>
              <a:t> (if less protection)</a:t>
            </a:r>
            <a:endParaRPr lang="en-US" altLang="zh-CN" dirty="0" smtClean="0">
              <a:solidFill>
                <a:schemeClr val="tx1"/>
              </a:solidFill>
            </a:endParaRPr>
          </a:p>
          <a:p>
            <a:pPr lvl="1"/>
            <a:r>
              <a:rPr lang="en-US" altLang="zh-CN" dirty="0" smtClean="0">
                <a:solidFill>
                  <a:schemeClr val="tx1"/>
                </a:solidFill>
              </a:rPr>
              <a:t>No sensitive data</a:t>
            </a:r>
            <a:r>
              <a:rPr lang="en-US" altLang="zh-CN" sz="1600" dirty="0" smtClean="0">
                <a:solidFill>
                  <a:schemeClr val="tx1"/>
                </a:solidFill>
              </a:rPr>
              <a:t> (sexual orientation, religion )</a:t>
            </a:r>
            <a:endParaRPr lang="en-US" altLang="zh-CN" sz="1600" b="1" dirty="0" smtClean="0">
              <a:solidFill>
                <a:schemeClr val="tx1"/>
              </a:solidFill>
            </a:endParaRPr>
          </a:p>
          <a:p>
            <a:r>
              <a:rPr lang="en-US" altLang="zh-CN" b="1" dirty="0" smtClean="0"/>
              <a:t>In US</a:t>
            </a:r>
          </a:p>
          <a:p>
            <a:pPr lvl="1"/>
            <a:r>
              <a:rPr lang="en-US" altLang="zh-CN" dirty="0" smtClean="0">
                <a:solidFill>
                  <a:schemeClr val="tx1"/>
                </a:solidFill>
              </a:rPr>
              <a:t>Not </a:t>
            </a:r>
            <a:r>
              <a:rPr lang="en-US" altLang="zh-CN" dirty="0">
                <a:solidFill>
                  <a:schemeClr val="tx1"/>
                </a:solidFill>
              </a:rPr>
              <a:t>highly legislated or </a:t>
            </a:r>
            <a:r>
              <a:rPr lang="en-US" altLang="zh-CN" dirty="0" smtClean="0">
                <a:solidFill>
                  <a:schemeClr val="tx1"/>
                </a:solidFill>
              </a:rPr>
              <a:t>regulated</a:t>
            </a:r>
          </a:p>
          <a:p>
            <a:pPr lvl="1"/>
            <a:r>
              <a:rPr lang="en-US" altLang="zh-CN" dirty="0">
                <a:solidFill>
                  <a:schemeClr val="tx1"/>
                </a:solidFill>
              </a:rPr>
              <a:t>Computer Security, Privacy and Criminal </a:t>
            </a:r>
            <a:r>
              <a:rPr lang="en-US" altLang="zh-CN" dirty="0" smtClean="0">
                <a:solidFill>
                  <a:schemeClr val="tx1"/>
                </a:solidFill>
              </a:rPr>
              <a:t>Law</a:t>
            </a:r>
          </a:p>
          <a:p>
            <a:pPr lvl="1"/>
            <a:r>
              <a:rPr lang="en-US" altLang="zh-CN" dirty="0" smtClean="0">
                <a:solidFill>
                  <a:schemeClr val="tx1"/>
                </a:solidFill>
              </a:rPr>
              <a:t>But hard </a:t>
            </a:r>
            <a:r>
              <a:rPr lang="en-US" altLang="zh-CN" dirty="0">
                <a:solidFill>
                  <a:schemeClr val="tx1"/>
                </a:solidFill>
              </a:rPr>
              <a:t>to </a:t>
            </a:r>
            <a:r>
              <a:rPr lang="en-US" altLang="zh-CN" dirty="0" smtClean="0">
                <a:solidFill>
                  <a:schemeClr val="tx1"/>
                </a:solidFill>
              </a:rPr>
              <a:t>be anonymous...</a:t>
            </a:r>
          </a:p>
          <a:p>
            <a:r>
              <a:rPr lang="en-US" altLang="zh-CN" dirty="0" smtClean="0"/>
              <a:t>Be aware ethical issues and laws</a:t>
            </a:r>
          </a:p>
          <a:p>
            <a:pPr lvl="1"/>
            <a:r>
              <a:rPr lang="en-US" altLang="zh-CN" dirty="0" smtClean="0">
                <a:solidFill>
                  <a:schemeClr val="tx1"/>
                </a:solidFill>
              </a:rPr>
              <a:t>AOL (2006)</a:t>
            </a:r>
          </a:p>
          <a:p>
            <a:pPr lvl="2"/>
            <a:r>
              <a:rPr lang="en-US" altLang="zh-CN" dirty="0"/>
              <a:t>650,000 </a:t>
            </a:r>
            <a:r>
              <a:rPr lang="en-US" altLang="zh-CN" dirty="0" smtClean="0"/>
              <a:t>users (3days in public web)</a:t>
            </a:r>
          </a:p>
          <a:p>
            <a:pPr lvl="2"/>
            <a:r>
              <a:rPr lang="en-US" altLang="zh-CN" dirty="0" smtClean="0"/>
              <a:t>at </a:t>
            </a:r>
            <a:r>
              <a:rPr lang="en-US" altLang="zh-CN" dirty="0"/>
              <a:t>least $5,000 for </a:t>
            </a:r>
            <a:r>
              <a:rPr lang="en-US" altLang="zh-CN" dirty="0" smtClean="0"/>
              <a:t>the identifiable person</a:t>
            </a:r>
            <a:endParaRPr lang="zh-CN" altLang="en-US" dirty="0"/>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501653"/>
            <a:ext cx="2600325" cy="2549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854132" y="4051756"/>
            <a:ext cx="1680268" cy="215444"/>
          </a:xfrm>
          <a:prstGeom prst="rect">
            <a:avLst/>
          </a:prstGeom>
        </p:spPr>
        <p:txBody>
          <a:bodyPr wrap="none">
            <a:spAutoFit/>
          </a:bodyPr>
          <a:lstStyle/>
          <a:p>
            <a:r>
              <a:rPr lang="en-US" altLang="zh-CN" sz="800" i="1" dirty="0" smtClean="0"/>
              <a:t>Source: www.livingwithgod.org</a:t>
            </a:r>
            <a:endParaRPr lang="zh-CN" altLang="en-US" sz="800" i="1" dirty="0"/>
          </a:p>
        </p:txBody>
      </p:sp>
      <p:pic>
        <p:nvPicPr>
          <p:cNvPr id="1030" name="Picture 6" descr="http://blog.brainhost.com/wp-content/uploads/2012/05/HiRes.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150" y="4724400"/>
            <a:ext cx="2695575" cy="1200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891170" y="5936953"/>
            <a:ext cx="1314784" cy="215444"/>
          </a:xfrm>
          <a:prstGeom prst="rect">
            <a:avLst/>
          </a:prstGeom>
        </p:spPr>
        <p:txBody>
          <a:bodyPr wrap="none">
            <a:spAutoFit/>
          </a:bodyPr>
          <a:lstStyle/>
          <a:p>
            <a:r>
              <a:rPr lang="en-US" altLang="zh-CN" sz="800" i="1" dirty="0" smtClean="0">
                <a:latin typeface="Times New Roman" panose="02020603050405020304" pitchFamily="18" charset="0"/>
                <a:cs typeface="Times New Roman" panose="02020603050405020304" pitchFamily="18" charset="0"/>
              </a:rPr>
              <a:t>Source: blog.brainhost.com</a:t>
            </a:r>
            <a:endParaRPr lang="zh-CN" altLang="en-US" sz="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361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err="1">
                <a:solidFill>
                  <a:schemeClr val="tx1"/>
                </a:solidFill>
              </a:rPr>
              <a:t>Anonymization</a:t>
            </a:r>
            <a:endParaRPr lang="zh-CN" altLang="en-US" sz="3600" b="1" dirty="0">
              <a:solidFill>
                <a:schemeClr val="tx1"/>
              </a:solidFill>
            </a:endParaRPr>
          </a:p>
        </p:txBody>
      </p:sp>
      <p:sp>
        <p:nvSpPr>
          <p:cNvPr id="3" name="Content Placeholder 2"/>
          <p:cNvSpPr>
            <a:spLocks noGrp="1"/>
          </p:cNvSpPr>
          <p:nvPr>
            <p:ph sz="quarter" idx="1"/>
          </p:nvPr>
        </p:nvSpPr>
        <p:spPr/>
        <p:txBody>
          <a:bodyPr>
            <a:normAutofit lnSpcReduction="10000"/>
          </a:bodyPr>
          <a:lstStyle/>
          <a:p>
            <a:r>
              <a:rPr lang="en-US" altLang="zh-CN" b="1" dirty="0" smtClean="0"/>
              <a:t>It is much harder than you think.</a:t>
            </a:r>
          </a:p>
          <a:p>
            <a:pPr lvl="1"/>
            <a:r>
              <a:rPr lang="en-US" altLang="zh-CN" dirty="0" smtClean="0">
                <a:solidFill>
                  <a:schemeClr val="tx1"/>
                </a:solidFill>
              </a:rPr>
              <a:t>Story: MA release medical records (</a:t>
            </a:r>
            <a:r>
              <a:rPr lang="en-US" altLang="zh-CN" sz="2400" i="1" dirty="0">
                <a:solidFill>
                  <a:schemeClr val="tx1"/>
                </a:solidFill>
              </a:rPr>
              <a:t>mid‐1990s</a:t>
            </a:r>
            <a:r>
              <a:rPr lang="en-US" altLang="zh-CN" dirty="0" smtClean="0">
                <a:solidFill>
                  <a:schemeClr val="tx1"/>
                </a:solidFill>
              </a:rPr>
              <a:t>)</a:t>
            </a:r>
          </a:p>
          <a:p>
            <a:pPr lvl="1"/>
            <a:r>
              <a:rPr lang="en-US" altLang="zh-CN" sz="2400" i="1" dirty="0" smtClean="0">
                <a:solidFill>
                  <a:schemeClr val="tx1"/>
                </a:solidFill>
              </a:rPr>
              <a:t>No name</a:t>
            </a:r>
            <a:r>
              <a:rPr lang="en-US" altLang="zh-CN" sz="2400" i="1" dirty="0">
                <a:solidFill>
                  <a:schemeClr val="tx1"/>
                </a:solidFill>
              </a:rPr>
              <a:t>, address, </a:t>
            </a:r>
            <a:r>
              <a:rPr lang="en-US" altLang="zh-CN" sz="2400" i="1" dirty="0" smtClean="0">
                <a:solidFill>
                  <a:schemeClr val="tx1"/>
                </a:solidFill>
              </a:rPr>
              <a:t>social </a:t>
            </a:r>
            <a:r>
              <a:rPr lang="en-US" altLang="zh-CN" sz="2400" i="1" dirty="0">
                <a:solidFill>
                  <a:schemeClr val="tx1"/>
                </a:solidFill>
              </a:rPr>
              <a:t>security number</a:t>
            </a:r>
            <a:endParaRPr lang="en-US" altLang="zh-CN" dirty="0" smtClean="0">
              <a:solidFill>
                <a:schemeClr val="tx1"/>
              </a:solidFill>
            </a:endParaRPr>
          </a:p>
          <a:p>
            <a:pPr lvl="1"/>
            <a:r>
              <a:rPr lang="en-US" altLang="zh-CN" dirty="0" smtClean="0">
                <a:solidFill>
                  <a:schemeClr val="tx1"/>
                </a:solidFill>
              </a:rPr>
              <a:t>Re-identification technique</a:t>
            </a:r>
          </a:p>
          <a:p>
            <a:r>
              <a:rPr lang="en-US" altLang="zh-CN" dirty="0"/>
              <a:t> </a:t>
            </a:r>
            <a:r>
              <a:rPr lang="en-US" altLang="zh-CN" dirty="0" smtClean="0"/>
              <a:t>Public records:</a:t>
            </a:r>
          </a:p>
          <a:p>
            <a:pPr lvl="1"/>
            <a:r>
              <a:rPr lang="en-US" altLang="zh-CN" dirty="0" smtClean="0">
                <a:solidFill>
                  <a:schemeClr val="tx1"/>
                </a:solidFill>
              </a:rPr>
              <a:t>City, Birthday, gender:  50% of US can be identify</a:t>
            </a:r>
          </a:p>
          <a:p>
            <a:pPr lvl="1"/>
            <a:r>
              <a:rPr lang="en-US" altLang="zh-CN" dirty="0" smtClean="0">
                <a:solidFill>
                  <a:schemeClr val="tx1"/>
                </a:solidFill>
              </a:rPr>
              <a:t>One more attribute – </a:t>
            </a:r>
            <a:r>
              <a:rPr lang="en-US" altLang="zh-CN" dirty="0" err="1" smtClean="0">
                <a:solidFill>
                  <a:schemeClr val="tx1"/>
                </a:solidFill>
              </a:rPr>
              <a:t>zipcode</a:t>
            </a:r>
            <a:r>
              <a:rPr lang="en-US" altLang="zh-CN" dirty="0" smtClean="0">
                <a:solidFill>
                  <a:schemeClr val="tx1"/>
                </a:solidFill>
              </a:rPr>
              <a:t>: 85% identification</a:t>
            </a:r>
          </a:p>
          <a:p>
            <a:r>
              <a:rPr lang="en-US" altLang="zh-CN" dirty="0" smtClean="0"/>
              <a:t>Netflix </a:t>
            </a:r>
          </a:p>
          <a:p>
            <a:pPr lvl="1"/>
            <a:r>
              <a:rPr lang="en-US" altLang="zh-CN" dirty="0" smtClean="0">
                <a:solidFill>
                  <a:schemeClr val="tx1"/>
                </a:solidFill>
              </a:rPr>
              <a:t>Use movie rating system to identify people</a:t>
            </a:r>
          </a:p>
          <a:p>
            <a:pPr lvl="1"/>
            <a:r>
              <a:rPr lang="en-US" altLang="zh-CN" dirty="0" smtClean="0">
                <a:solidFill>
                  <a:schemeClr val="tx1"/>
                </a:solidFill>
              </a:rPr>
              <a:t>99% 6 movies</a:t>
            </a:r>
          </a:p>
          <a:p>
            <a:pPr lvl="1"/>
            <a:r>
              <a:rPr lang="en-US" altLang="zh-CN" dirty="0" smtClean="0">
                <a:solidFill>
                  <a:schemeClr val="tx1"/>
                </a:solidFill>
              </a:rPr>
              <a:t>70% 2 movies</a:t>
            </a:r>
          </a:p>
          <a:p>
            <a:endParaRPr lang="zh-CN" altLang="en-US" dirty="0"/>
          </a:p>
        </p:txBody>
      </p:sp>
      <p:pic>
        <p:nvPicPr>
          <p:cNvPr id="5122" name="Picture 2" descr="http://eofdreams.com/data_images/dreams/surprise/surprise-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714" y="588350"/>
            <a:ext cx="1700212"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419473" y="2984956"/>
            <a:ext cx="1266693" cy="215444"/>
          </a:xfrm>
          <a:prstGeom prst="rect">
            <a:avLst/>
          </a:prstGeom>
        </p:spPr>
        <p:txBody>
          <a:bodyPr wrap="none">
            <a:spAutoFit/>
          </a:bodyPr>
          <a:lstStyle/>
          <a:p>
            <a:r>
              <a:rPr lang="en-US" altLang="zh-CN" sz="800" i="1" dirty="0" smtClean="0"/>
              <a:t>Source: eofdreams.com</a:t>
            </a:r>
            <a:endParaRPr lang="zh-CN" altLang="en-US" sz="800" i="1"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714" y="3352800"/>
            <a:ext cx="1700212" cy="1660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7282416" y="4953000"/>
            <a:ext cx="1587294" cy="215444"/>
          </a:xfrm>
          <a:prstGeom prst="rect">
            <a:avLst/>
          </a:prstGeom>
        </p:spPr>
        <p:txBody>
          <a:bodyPr wrap="none">
            <a:spAutoFit/>
          </a:bodyPr>
          <a:lstStyle/>
          <a:p>
            <a:r>
              <a:rPr lang="en-US" altLang="zh-CN" sz="800" i="1" dirty="0"/>
              <a:t>www.resteasypestcontrol.com</a:t>
            </a:r>
            <a:endParaRPr lang="zh-CN" altLang="en-US" sz="800" i="1" dirty="0"/>
          </a:p>
        </p:txBody>
      </p:sp>
      <p:pic>
        <p:nvPicPr>
          <p:cNvPr id="5125" name="Picture 5" descr="http://www.hor11.com/wp-content/uploads/2013/07/netflex.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713" y="5224748"/>
            <a:ext cx="1700213" cy="1270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The purpose of data mining</a:t>
            </a:r>
            <a:endParaRPr lang="zh-CN" altLang="en-US" sz="3600" b="1" dirty="0">
              <a:solidFill>
                <a:schemeClr val="tx1"/>
              </a:solidFill>
            </a:endParaRPr>
          </a:p>
        </p:txBody>
      </p:sp>
      <p:sp>
        <p:nvSpPr>
          <p:cNvPr id="3" name="Content Placeholder 2"/>
          <p:cNvSpPr>
            <a:spLocks noGrp="1"/>
          </p:cNvSpPr>
          <p:nvPr>
            <p:ph sz="quarter" idx="1"/>
          </p:nvPr>
        </p:nvSpPr>
        <p:spPr>
          <a:xfrm>
            <a:off x="301752" y="1527048"/>
            <a:ext cx="8503920" cy="5026152"/>
          </a:xfrm>
        </p:spPr>
        <p:txBody>
          <a:bodyPr>
            <a:normAutofit fontScale="92500" lnSpcReduction="20000"/>
          </a:bodyPr>
          <a:lstStyle/>
          <a:p>
            <a:r>
              <a:rPr lang="en-US" altLang="zh-CN" b="1" dirty="0"/>
              <a:t>The purpose of data mining is to discriminate …</a:t>
            </a:r>
          </a:p>
          <a:p>
            <a:pPr lvl="1"/>
            <a:r>
              <a:rPr lang="en-US" altLang="zh-CN" dirty="0" smtClean="0">
                <a:solidFill>
                  <a:schemeClr val="tx1"/>
                </a:solidFill>
              </a:rPr>
              <a:t>who </a:t>
            </a:r>
            <a:r>
              <a:rPr lang="en-US" altLang="zh-CN" dirty="0">
                <a:solidFill>
                  <a:schemeClr val="tx1"/>
                </a:solidFill>
              </a:rPr>
              <a:t>gets the loan</a:t>
            </a:r>
          </a:p>
          <a:p>
            <a:pPr lvl="1"/>
            <a:r>
              <a:rPr lang="en-US" altLang="zh-CN" dirty="0" smtClean="0">
                <a:solidFill>
                  <a:schemeClr val="tx1"/>
                </a:solidFill>
              </a:rPr>
              <a:t>who </a:t>
            </a:r>
            <a:r>
              <a:rPr lang="en-US" altLang="zh-CN" dirty="0">
                <a:solidFill>
                  <a:schemeClr val="tx1"/>
                </a:solidFill>
              </a:rPr>
              <a:t>gets the special </a:t>
            </a:r>
            <a:r>
              <a:rPr lang="en-US" altLang="zh-CN" dirty="0" smtClean="0">
                <a:solidFill>
                  <a:schemeClr val="tx1"/>
                </a:solidFill>
              </a:rPr>
              <a:t>offer</a:t>
            </a:r>
          </a:p>
          <a:p>
            <a:pPr lvl="1"/>
            <a:endParaRPr lang="en-US" altLang="zh-CN" dirty="0">
              <a:solidFill>
                <a:schemeClr val="tx1"/>
              </a:solidFill>
            </a:endParaRPr>
          </a:p>
          <a:p>
            <a:r>
              <a:rPr lang="en-US" altLang="zh-CN" b="1" dirty="0"/>
              <a:t>Certain kinds of discrimination are unethical, and illegal</a:t>
            </a:r>
          </a:p>
          <a:p>
            <a:pPr lvl="1"/>
            <a:r>
              <a:rPr lang="en-US" altLang="zh-CN" dirty="0" smtClean="0">
                <a:solidFill>
                  <a:schemeClr val="tx1"/>
                </a:solidFill>
              </a:rPr>
              <a:t>racial</a:t>
            </a:r>
            <a:r>
              <a:rPr lang="en-US" altLang="zh-CN" dirty="0">
                <a:solidFill>
                  <a:schemeClr val="tx1"/>
                </a:solidFill>
              </a:rPr>
              <a:t>, sexual, religious, …</a:t>
            </a:r>
          </a:p>
          <a:p>
            <a:r>
              <a:rPr lang="en-US" altLang="zh-CN" b="1" dirty="0"/>
              <a:t>But it depends on the context</a:t>
            </a:r>
          </a:p>
          <a:p>
            <a:pPr lvl="1"/>
            <a:r>
              <a:rPr lang="en-US" altLang="zh-CN" dirty="0" smtClean="0">
                <a:solidFill>
                  <a:schemeClr val="tx1"/>
                </a:solidFill>
              </a:rPr>
              <a:t>sexual </a:t>
            </a:r>
            <a:r>
              <a:rPr lang="en-US" altLang="zh-CN" dirty="0">
                <a:solidFill>
                  <a:schemeClr val="tx1"/>
                </a:solidFill>
              </a:rPr>
              <a:t>discrimination is usually illegal</a:t>
            </a:r>
          </a:p>
          <a:p>
            <a:pPr lvl="1"/>
            <a:r>
              <a:rPr lang="en-US" altLang="zh-CN" dirty="0" smtClean="0">
                <a:solidFill>
                  <a:schemeClr val="tx1"/>
                </a:solidFill>
              </a:rPr>
              <a:t>… </a:t>
            </a:r>
            <a:r>
              <a:rPr lang="en-US" altLang="zh-CN" dirty="0">
                <a:solidFill>
                  <a:schemeClr val="tx1"/>
                </a:solidFill>
              </a:rPr>
              <a:t>except for doctors, who are </a:t>
            </a:r>
            <a:r>
              <a:rPr lang="en-US" altLang="zh-CN" i="1" dirty="0">
                <a:solidFill>
                  <a:schemeClr val="tx1"/>
                </a:solidFill>
              </a:rPr>
              <a:t>expected </a:t>
            </a:r>
            <a:r>
              <a:rPr lang="en-US" altLang="zh-CN" dirty="0">
                <a:solidFill>
                  <a:schemeClr val="tx1"/>
                </a:solidFill>
              </a:rPr>
              <a:t>to take gender into account</a:t>
            </a:r>
          </a:p>
          <a:p>
            <a:r>
              <a:rPr lang="en-US" altLang="zh-CN" b="1" dirty="0"/>
              <a:t>… and information that appears innocuous may not be</a:t>
            </a:r>
          </a:p>
          <a:p>
            <a:pPr lvl="1"/>
            <a:r>
              <a:rPr lang="en-US" altLang="zh-CN" dirty="0" smtClean="0">
                <a:solidFill>
                  <a:schemeClr val="tx1"/>
                </a:solidFill>
              </a:rPr>
              <a:t>ZIP </a:t>
            </a:r>
            <a:r>
              <a:rPr lang="en-US" altLang="zh-CN" dirty="0">
                <a:solidFill>
                  <a:schemeClr val="tx1"/>
                </a:solidFill>
              </a:rPr>
              <a:t>code correlates with race</a:t>
            </a:r>
          </a:p>
          <a:p>
            <a:pPr lvl="1"/>
            <a:r>
              <a:rPr lang="en-US" altLang="zh-CN" dirty="0" smtClean="0">
                <a:solidFill>
                  <a:schemeClr val="tx1"/>
                </a:solidFill>
              </a:rPr>
              <a:t>membership </a:t>
            </a:r>
            <a:r>
              <a:rPr lang="en-US" altLang="zh-CN" dirty="0">
                <a:solidFill>
                  <a:schemeClr val="tx1"/>
                </a:solidFill>
              </a:rPr>
              <a:t>of certain organizations correlates with gender</a:t>
            </a:r>
            <a:endParaRPr lang="zh-CN" altLang="en-US" dirty="0">
              <a:solidFill>
                <a:schemeClr val="tx1"/>
              </a:solidFill>
            </a:endParaRPr>
          </a:p>
        </p:txBody>
      </p:sp>
      <p:pic>
        <p:nvPicPr>
          <p:cNvPr id="3074" name="Picture 2" descr="http://www.neurosciencemarketing.com/blog/wp-content/uploads/2011/02/choic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905000"/>
            <a:ext cx="2057400" cy="89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4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Correlation and Causation</a:t>
            </a:r>
            <a:endParaRPr lang="zh-CN" altLang="en-US" sz="3600" b="1" dirty="0">
              <a:solidFill>
                <a:schemeClr val="tx1"/>
              </a:solidFill>
            </a:endParaRPr>
          </a:p>
        </p:txBody>
      </p:sp>
      <p:sp>
        <p:nvSpPr>
          <p:cNvPr id="3" name="Content Placeholder 2"/>
          <p:cNvSpPr>
            <a:spLocks noGrp="1"/>
          </p:cNvSpPr>
          <p:nvPr>
            <p:ph sz="quarter" idx="1"/>
          </p:nvPr>
        </p:nvSpPr>
        <p:spPr/>
        <p:txBody>
          <a:bodyPr/>
          <a:lstStyle/>
          <a:p>
            <a:r>
              <a:rPr lang="en-US" altLang="zh-CN" b="1" dirty="0"/>
              <a:t>Correlation does not imply </a:t>
            </a:r>
            <a:r>
              <a:rPr lang="en-US" altLang="zh-CN" b="1" dirty="0" smtClean="0"/>
              <a:t>causation</a:t>
            </a:r>
          </a:p>
          <a:p>
            <a:pPr lvl="1"/>
            <a:r>
              <a:rPr lang="en-US" altLang="zh-CN" i="1" dirty="0">
                <a:solidFill>
                  <a:schemeClr val="tx1"/>
                </a:solidFill>
              </a:rPr>
              <a:t>As </a:t>
            </a:r>
            <a:r>
              <a:rPr lang="en-US" altLang="zh-CN" i="1" dirty="0" err="1">
                <a:solidFill>
                  <a:schemeClr val="tx1"/>
                </a:solidFill>
              </a:rPr>
              <a:t>icecream</a:t>
            </a:r>
            <a:r>
              <a:rPr lang="en-US" altLang="zh-CN" i="1" dirty="0">
                <a:solidFill>
                  <a:schemeClr val="tx1"/>
                </a:solidFill>
              </a:rPr>
              <a:t> sales increase, so does the rate of </a:t>
            </a:r>
            <a:r>
              <a:rPr lang="en-US" altLang="zh-CN" i="1" dirty="0" err="1">
                <a:solidFill>
                  <a:schemeClr val="tx1"/>
                </a:solidFill>
              </a:rPr>
              <a:t>drownings</a:t>
            </a:r>
            <a:r>
              <a:rPr lang="en-US" altLang="zh-CN" i="1" dirty="0">
                <a:solidFill>
                  <a:schemeClr val="tx1"/>
                </a:solidFill>
              </a:rPr>
              <a:t>.</a:t>
            </a:r>
          </a:p>
          <a:p>
            <a:pPr lvl="1"/>
            <a:r>
              <a:rPr lang="en-US" altLang="zh-CN" i="1" dirty="0">
                <a:solidFill>
                  <a:schemeClr val="tx1"/>
                </a:solidFill>
              </a:rPr>
              <a:t>Therefore </a:t>
            </a:r>
            <a:r>
              <a:rPr lang="en-US" altLang="zh-CN" i="1" dirty="0" err="1">
                <a:solidFill>
                  <a:schemeClr val="tx1"/>
                </a:solidFill>
              </a:rPr>
              <a:t>icecream</a:t>
            </a:r>
            <a:r>
              <a:rPr lang="en-US" altLang="zh-CN" i="1" dirty="0">
                <a:solidFill>
                  <a:schemeClr val="tx1"/>
                </a:solidFill>
              </a:rPr>
              <a:t> consumption causes drowning</a:t>
            </a:r>
            <a:r>
              <a:rPr lang="en-US" altLang="zh-CN" i="1" dirty="0" smtClean="0">
                <a:solidFill>
                  <a:schemeClr val="tx1"/>
                </a:solidFill>
              </a:rPr>
              <a:t>???</a:t>
            </a:r>
          </a:p>
          <a:p>
            <a:r>
              <a:rPr lang="en-US" altLang="zh-CN" b="1" dirty="0"/>
              <a:t>Data mining reveals correlation, not causation</a:t>
            </a:r>
          </a:p>
          <a:p>
            <a:pPr lvl="1"/>
            <a:r>
              <a:rPr lang="en-US" altLang="zh-CN" i="1" dirty="0">
                <a:solidFill>
                  <a:schemeClr val="tx1"/>
                </a:solidFill>
              </a:rPr>
              <a:t>but really, we want to predict the effects of our actions</a:t>
            </a:r>
            <a:endParaRPr lang="zh-CN" altLang="en-US" dirty="0">
              <a:solidFill>
                <a:schemeClr val="tx1"/>
              </a:solidFill>
            </a:endParaRPr>
          </a:p>
        </p:txBody>
      </p:sp>
      <p:pic>
        <p:nvPicPr>
          <p:cNvPr id="6146" name="Picture 2" descr="http://michaelnielsen.org/ddi/wp-content/uploads/2012/01/smoking_basic_causal_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375243"/>
            <a:ext cx="2295455" cy="18002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375243"/>
            <a:ext cx="2573222" cy="180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480851" y="6183455"/>
            <a:ext cx="1707519" cy="215444"/>
          </a:xfrm>
          <a:prstGeom prst="rect">
            <a:avLst/>
          </a:prstGeom>
        </p:spPr>
        <p:txBody>
          <a:bodyPr wrap="none">
            <a:spAutoFit/>
          </a:bodyPr>
          <a:lstStyle/>
          <a:p>
            <a:r>
              <a:rPr lang="en-US" altLang="zh-CN" sz="800" i="1" dirty="0" smtClean="0"/>
              <a:t>Source: commons.wikimedia.org</a:t>
            </a:r>
            <a:endParaRPr lang="zh-CN" altLang="en-US" sz="800" i="1"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6884" y="4375243"/>
            <a:ext cx="2756099" cy="1800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304116" y="6149211"/>
            <a:ext cx="1981633" cy="215444"/>
          </a:xfrm>
          <a:prstGeom prst="rect">
            <a:avLst/>
          </a:prstGeom>
        </p:spPr>
        <p:txBody>
          <a:bodyPr wrap="none">
            <a:spAutoFit/>
          </a:bodyPr>
          <a:lstStyle/>
          <a:p>
            <a:r>
              <a:rPr lang="en-US" altLang="zh-CN" sz="800" i="1" dirty="0" smtClean="0"/>
              <a:t>Source: www.thevisualeverything.com</a:t>
            </a:r>
            <a:endParaRPr lang="zh-CN" altLang="en-US" sz="800" i="1" dirty="0"/>
          </a:p>
        </p:txBody>
      </p:sp>
      <p:sp>
        <p:nvSpPr>
          <p:cNvPr id="9" name="Rectangle 8"/>
          <p:cNvSpPr/>
          <p:nvPr/>
        </p:nvSpPr>
        <p:spPr>
          <a:xfrm>
            <a:off x="746358" y="6149211"/>
            <a:ext cx="1717137" cy="215444"/>
          </a:xfrm>
          <a:prstGeom prst="rect">
            <a:avLst/>
          </a:prstGeom>
        </p:spPr>
        <p:txBody>
          <a:bodyPr wrap="none">
            <a:spAutoFit/>
          </a:bodyPr>
          <a:lstStyle/>
          <a:p>
            <a:r>
              <a:rPr lang="en-US" altLang="zh-CN" sz="800" i="1" dirty="0" smtClean="0"/>
              <a:t>Source: www.michaelnielsen.org</a:t>
            </a:r>
            <a:endParaRPr lang="zh-CN" altLang="en-US" sz="800" i="1" dirty="0"/>
          </a:p>
        </p:txBody>
      </p:sp>
    </p:spTree>
    <p:extLst>
      <p:ext uri="{BB962C8B-B14F-4D97-AF65-F5344CB8AC3E}">
        <p14:creationId xmlns:p14="http://schemas.microsoft.com/office/powerpoint/2010/main" val="3061658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5.3 Summary</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r>
              <a:rPr lang="en-US" altLang="zh-CN" dirty="0" smtClean="0"/>
              <a:t>Privacy </a:t>
            </a:r>
            <a:r>
              <a:rPr lang="en-US" altLang="zh-CN" dirty="0"/>
              <a:t>of personal information</a:t>
            </a:r>
          </a:p>
          <a:p>
            <a:r>
              <a:rPr lang="en-US" altLang="zh-CN" dirty="0" err="1" smtClean="0"/>
              <a:t>Anonymization</a:t>
            </a:r>
            <a:r>
              <a:rPr lang="en-US" altLang="zh-CN" dirty="0" smtClean="0"/>
              <a:t> </a:t>
            </a:r>
            <a:r>
              <a:rPr lang="en-US" altLang="zh-CN" dirty="0"/>
              <a:t>is harder than you think</a:t>
            </a:r>
          </a:p>
          <a:p>
            <a:r>
              <a:rPr lang="en-US" altLang="zh-CN" dirty="0" err="1" smtClean="0"/>
              <a:t>Reidentification</a:t>
            </a:r>
            <a:r>
              <a:rPr lang="en-US" altLang="zh-CN" dirty="0" smtClean="0"/>
              <a:t> </a:t>
            </a:r>
            <a:r>
              <a:rPr lang="en-US" altLang="zh-CN" dirty="0"/>
              <a:t>from supposedly </a:t>
            </a:r>
            <a:r>
              <a:rPr lang="en-US" altLang="zh-CN" dirty="0" err="1"/>
              <a:t>anonymized</a:t>
            </a:r>
            <a:r>
              <a:rPr lang="en-US" altLang="zh-CN" dirty="0"/>
              <a:t> data</a:t>
            </a:r>
          </a:p>
          <a:p>
            <a:r>
              <a:rPr lang="en-US" altLang="zh-CN" dirty="0" smtClean="0"/>
              <a:t>Data </a:t>
            </a:r>
            <a:r>
              <a:rPr lang="en-US" altLang="zh-CN" dirty="0"/>
              <a:t>mining and discrimination</a:t>
            </a:r>
          </a:p>
          <a:p>
            <a:r>
              <a:rPr lang="en-US" altLang="zh-CN" dirty="0" smtClean="0"/>
              <a:t>Correlation </a:t>
            </a:r>
            <a:r>
              <a:rPr lang="en-US" altLang="zh-CN" dirty="0"/>
              <a:t>does not imply causation</a:t>
            </a:r>
            <a:endParaRPr lang="zh-CN" altLang="en-US" dirty="0"/>
          </a:p>
        </p:txBody>
      </p:sp>
      <p:pic>
        <p:nvPicPr>
          <p:cNvPr id="3076" name="Picture 4" descr="http://scienceofstrategy.org/main/files/images/summar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267200"/>
            <a:ext cx="1922628"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2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00"/>
            <a:ext cx="8534400" cy="1444752"/>
          </a:xfrm>
        </p:spPr>
        <p:txBody>
          <a:bodyPr>
            <a:normAutofit/>
          </a:bodyPr>
          <a:lstStyle/>
          <a:p>
            <a:r>
              <a:rPr lang="en-US" altLang="zh-CN" sz="4000" b="1" dirty="0" smtClean="0">
                <a:solidFill>
                  <a:schemeClr val="tx1"/>
                </a:solidFill>
              </a:rPr>
              <a:t>5.4 </a:t>
            </a:r>
            <a:r>
              <a:rPr lang="en-US" altLang="zh-CN" sz="4000" b="1" dirty="0">
                <a:solidFill>
                  <a:schemeClr val="tx1"/>
                </a:solidFill>
              </a:rPr>
              <a:t>Summary </a:t>
            </a:r>
            <a:r>
              <a:rPr lang="en-US" altLang="zh-CN" sz="4000" b="1" dirty="0" smtClean="0">
                <a:solidFill>
                  <a:schemeClr val="tx1"/>
                </a:solidFill>
              </a:rPr>
              <a:t/>
            </a:r>
            <a:br>
              <a:rPr lang="en-US" altLang="zh-CN" sz="4000" b="1" dirty="0" smtClean="0">
                <a:solidFill>
                  <a:schemeClr val="tx1"/>
                </a:solidFill>
              </a:rPr>
            </a:br>
            <a:endParaRPr lang="zh-CN" altLang="en-US" sz="4000" dirty="0">
              <a:solidFill>
                <a:schemeClr val="tx1"/>
              </a:solidFill>
            </a:endParaRPr>
          </a:p>
        </p:txBody>
      </p:sp>
      <p:sp>
        <p:nvSpPr>
          <p:cNvPr id="4" name="TextBox 3"/>
          <p:cNvSpPr txBox="1"/>
          <p:nvPr/>
        </p:nvSpPr>
        <p:spPr>
          <a:xfrm>
            <a:off x="5943600" y="4003286"/>
            <a:ext cx="3200400" cy="369332"/>
          </a:xfrm>
          <a:prstGeom prst="rect">
            <a:avLst/>
          </a:prstGeom>
          <a:noFill/>
        </p:spPr>
        <p:txBody>
          <a:bodyPr wrap="square" rtlCol="0">
            <a:spAutoFit/>
          </a:bodyPr>
          <a:lstStyle/>
          <a:p>
            <a:r>
              <a:rPr lang="en-US" altLang="zh-CN" dirty="0" smtClean="0"/>
              <a:t>By </a:t>
            </a:r>
            <a:r>
              <a:rPr lang="en-US" altLang="zh-CN" dirty="0" err="1" smtClean="0"/>
              <a:t>Ya</a:t>
            </a:r>
            <a:r>
              <a:rPr lang="en-US" altLang="zh-CN" dirty="0" smtClean="0"/>
              <a:t>, </a:t>
            </a:r>
            <a:r>
              <a:rPr lang="en-US" altLang="zh-CN" dirty="0" err="1" smtClean="0"/>
              <a:t>Kexin</a:t>
            </a:r>
            <a:endParaRPr lang="zh-CN" altLang="en-US" dirty="0"/>
          </a:p>
        </p:txBody>
      </p:sp>
    </p:spTree>
    <p:extLst>
      <p:ext uri="{BB962C8B-B14F-4D97-AF65-F5344CB8AC3E}">
        <p14:creationId xmlns:p14="http://schemas.microsoft.com/office/powerpoint/2010/main" val="2643666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smtClean="0">
                <a:solidFill>
                  <a:schemeClr val="tx1"/>
                </a:solidFill>
              </a:rPr>
              <a:t>5.4 SUMMARY</a:t>
            </a:r>
            <a:endParaRPr kumimoji="1" lang="zh-CN" altLang="en-US" sz="3600" b="1" dirty="0">
              <a:solidFill>
                <a:schemeClr val="tx1"/>
              </a:solidFill>
            </a:endParaRPr>
          </a:p>
        </p:txBody>
      </p:sp>
      <p:sp>
        <p:nvSpPr>
          <p:cNvPr id="3" name="内容占位符 2"/>
          <p:cNvSpPr>
            <a:spLocks noGrp="1"/>
          </p:cNvSpPr>
          <p:nvPr>
            <p:ph sz="quarter" idx="1"/>
          </p:nvPr>
        </p:nvSpPr>
        <p:spPr/>
        <p:txBody>
          <a:bodyPr/>
          <a:lstStyle/>
          <a:p>
            <a:r>
              <a:rPr lang="en-US" altLang="zh-CN" dirty="0" smtClean="0">
                <a:latin typeface="Wingdings"/>
              </a:rPr>
              <a:t></a:t>
            </a:r>
            <a:r>
              <a:rPr lang="en-US" altLang="zh-CN" b="1" dirty="0" smtClean="0"/>
              <a:t>There’s </a:t>
            </a:r>
            <a:r>
              <a:rPr lang="en-US" altLang="zh-CN" b="1" dirty="0"/>
              <a:t>no magic in data mining</a:t>
            </a:r>
            <a:br>
              <a:rPr lang="en-US" altLang="zh-CN" b="1" dirty="0"/>
            </a:br>
            <a:r>
              <a:rPr lang="en-US" altLang="zh-CN" dirty="0"/>
              <a:t>– </a:t>
            </a:r>
            <a:r>
              <a:rPr lang="en-US" altLang="zh-CN" i="1" dirty="0"/>
              <a:t>Instead, a huge array of alternative </a:t>
            </a:r>
            <a:r>
              <a:rPr lang="en-US" altLang="zh-CN" i="1" dirty="0" smtClean="0"/>
              <a:t>techniques</a:t>
            </a:r>
          </a:p>
          <a:p>
            <a:pPr marL="0" indent="0">
              <a:buNone/>
            </a:pPr>
            <a:r>
              <a:rPr lang="en-US" altLang="zh-CN" i="1" dirty="0" smtClean="0"/>
              <a:t> </a:t>
            </a:r>
            <a:endParaRPr lang="en-US" altLang="zh-CN" dirty="0"/>
          </a:p>
          <a:p>
            <a:r>
              <a:rPr lang="en-US" altLang="zh-CN" dirty="0">
                <a:latin typeface="Wingdings"/>
              </a:rPr>
              <a:t></a:t>
            </a:r>
            <a:r>
              <a:rPr lang="en-US" altLang="zh-CN" b="1" dirty="0"/>
              <a:t>There’s no single universal “best method” </a:t>
            </a:r>
            <a:r>
              <a:rPr lang="en-US" altLang="zh-CN" dirty="0"/>
              <a:t>– </a:t>
            </a:r>
            <a:r>
              <a:rPr lang="en-US" altLang="zh-CN" i="1" dirty="0"/>
              <a:t>It’s an experimental science!</a:t>
            </a:r>
            <a:br>
              <a:rPr lang="en-US" altLang="zh-CN" i="1" dirty="0"/>
            </a:br>
            <a:r>
              <a:rPr lang="en-US" altLang="zh-CN" dirty="0"/>
              <a:t>– </a:t>
            </a:r>
            <a:r>
              <a:rPr lang="en-US" altLang="zh-CN" i="1" dirty="0"/>
              <a:t>What works best on your problem? </a:t>
            </a:r>
            <a:endParaRPr lang="en-US" altLang="zh-CN" dirty="0"/>
          </a:p>
          <a:p>
            <a:endParaRPr kumimoji="1" lang="zh-CN" altLang="en-US" dirty="0"/>
          </a:p>
        </p:txBody>
      </p:sp>
      <p:pic>
        <p:nvPicPr>
          <p:cNvPr id="8194" name="Picture 2" descr="http://www.macrobusiness.com.au/wp-content/uploads/2012/12/no-magi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4394" y="4267200"/>
            <a:ext cx="2071455" cy="200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84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3200"/>
            <a:ext cx="8534400" cy="1444752"/>
          </a:xfrm>
        </p:spPr>
        <p:txBody>
          <a:bodyPr>
            <a:normAutofit/>
          </a:bodyPr>
          <a:lstStyle/>
          <a:p>
            <a:r>
              <a:rPr lang="en-US" altLang="zh-CN" sz="4000" dirty="0" smtClean="0">
                <a:solidFill>
                  <a:schemeClr val="tx1"/>
                </a:solidFill>
              </a:rPr>
              <a:t>5.1 </a:t>
            </a:r>
            <a:r>
              <a:rPr lang="en-US" altLang="zh-CN" sz="4000" b="1" dirty="0">
                <a:solidFill>
                  <a:schemeClr val="tx1"/>
                </a:solidFill>
              </a:rPr>
              <a:t>The data mining </a:t>
            </a:r>
            <a:r>
              <a:rPr lang="en-US" altLang="zh-CN" sz="4000" b="1" dirty="0" smtClean="0">
                <a:solidFill>
                  <a:schemeClr val="tx1"/>
                </a:solidFill>
              </a:rPr>
              <a:t>process</a:t>
            </a:r>
            <a:br>
              <a:rPr lang="en-US" altLang="zh-CN" sz="4000" b="1" dirty="0" smtClean="0">
                <a:solidFill>
                  <a:schemeClr val="tx1"/>
                </a:solidFill>
              </a:rPr>
            </a:br>
            <a:endParaRPr lang="zh-CN" altLang="en-US" sz="4000" dirty="0">
              <a:solidFill>
                <a:schemeClr val="tx1"/>
              </a:solidFill>
            </a:endParaRPr>
          </a:p>
        </p:txBody>
      </p:sp>
      <p:sp>
        <p:nvSpPr>
          <p:cNvPr id="4" name="TextBox 3"/>
          <p:cNvSpPr txBox="1"/>
          <p:nvPr/>
        </p:nvSpPr>
        <p:spPr>
          <a:xfrm>
            <a:off x="6972300" y="4003286"/>
            <a:ext cx="4343400" cy="369332"/>
          </a:xfrm>
          <a:prstGeom prst="rect">
            <a:avLst/>
          </a:prstGeom>
          <a:noFill/>
        </p:spPr>
        <p:txBody>
          <a:bodyPr wrap="square" rtlCol="0">
            <a:spAutoFit/>
          </a:bodyPr>
          <a:lstStyle/>
          <a:p>
            <a:r>
              <a:rPr lang="en-US" altLang="zh-CN" dirty="0" smtClean="0"/>
              <a:t>By Hao</a:t>
            </a:r>
            <a:endParaRPr lang="zh-CN" altLang="en-US" dirty="0"/>
          </a:p>
        </p:txBody>
      </p:sp>
    </p:spTree>
    <p:extLst>
      <p:ext uri="{BB962C8B-B14F-4D97-AF65-F5344CB8AC3E}">
        <p14:creationId xmlns:p14="http://schemas.microsoft.com/office/powerpoint/2010/main" val="1678709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smtClean="0">
                <a:solidFill>
                  <a:schemeClr val="tx1"/>
                </a:solidFill>
              </a:rPr>
              <a:t>5.4 </a:t>
            </a:r>
            <a:r>
              <a:rPr kumimoji="1" lang="en-US" altLang="zh-CN" sz="4000" b="1" dirty="0">
                <a:solidFill>
                  <a:schemeClr val="tx1"/>
                </a:solidFill>
              </a:rPr>
              <a:t>SUMMARY</a:t>
            </a:r>
            <a:endParaRPr kumimoji="1" lang="zh-CN" altLang="en-US" sz="3600" b="1" dirty="0">
              <a:solidFill>
                <a:schemeClr val="tx1"/>
              </a:solidFill>
            </a:endParaRPr>
          </a:p>
        </p:txBody>
      </p:sp>
      <p:graphicFrame>
        <p:nvGraphicFramePr>
          <p:cNvPr id="4" name="内容占位符 6"/>
          <p:cNvGraphicFramePr>
            <a:graphicFrameLocks noGrp="1"/>
          </p:cNvGraphicFramePr>
          <p:nvPr>
            <p:ph sz="quarter" idx="1"/>
            <p:extLst>
              <p:ext uri="{D42A27DB-BD31-4B8C-83A1-F6EECF244321}">
                <p14:modId xmlns:p14="http://schemas.microsoft.com/office/powerpoint/2010/main" val="1374421923"/>
              </p:ext>
            </p:extLst>
          </p:nvPr>
        </p:nvGraphicFramePr>
        <p:xfrm>
          <a:off x="304800" y="1600200"/>
          <a:ext cx="8504238"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3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smtClean="0">
                <a:solidFill>
                  <a:schemeClr val="tx1"/>
                </a:solidFill>
              </a:rPr>
              <a:t>5.4 </a:t>
            </a:r>
            <a:r>
              <a:rPr kumimoji="1" lang="en-US" altLang="zh-CN" sz="4000" b="1" dirty="0">
                <a:solidFill>
                  <a:schemeClr val="tx1"/>
                </a:solidFill>
              </a:rPr>
              <a:t>SUMMARY</a:t>
            </a:r>
            <a:endParaRPr kumimoji="1" lang="zh-CN" altLang="en-US" sz="3600" b="1" dirty="0">
              <a:solidFill>
                <a:schemeClr val="tx1"/>
              </a:solidFill>
            </a:endParaRPr>
          </a:p>
        </p:txBody>
      </p:sp>
      <p:sp>
        <p:nvSpPr>
          <p:cNvPr id="3" name="内容占位符 2"/>
          <p:cNvSpPr>
            <a:spLocks noGrp="1"/>
          </p:cNvSpPr>
          <p:nvPr>
            <p:ph sz="quarter" idx="1"/>
          </p:nvPr>
        </p:nvSpPr>
        <p:spPr/>
        <p:txBody>
          <a:bodyPr/>
          <a:lstStyle/>
          <a:p>
            <a:r>
              <a:rPr lang="en-US" altLang="zh-CN" dirty="0">
                <a:latin typeface="Wingdings"/>
              </a:rPr>
              <a:t></a:t>
            </a:r>
            <a:r>
              <a:rPr lang="en-US" altLang="zh-CN" b="1" dirty="0"/>
              <a:t>Weka makes it easy </a:t>
            </a:r>
            <a:r>
              <a:rPr lang="en-US" altLang="zh-CN" dirty="0"/>
              <a:t>– </a:t>
            </a:r>
            <a:r>
              <a:rPr lang="en-US" altLang="zh-CN" i="1" dirty="0"/>
              <a:t>... maybe too easy</a:t>
            </a:r>
            <a:r>
              <a:rPr lang="en-US" altLang="zh-CN" i="1" dirty="0" smtClean="0"/>
              <a:t>?</a:t>
            </a:r>
          </a:p>
          <a:p>
            <a:pPr marL="0" indent="0">
              <a:buNone/>
            </a:pPr>
            <a:endParaRPr lang="en-US" altLang="zh-CN" i="1" dirty="0" smtClean="0"/>
          </a:p>
          <a:p>
            <a:pPr marL="0" indent="0">
              <a:buNone/>
            </a:pPr>
            <a:endParaRPr lang="en-US" altLang="zh-CN" i="1" dirty="0"/>
          </a:p>
          <a:p>
            <a:pPr marL="0" indent="0">
              <a:buNone/>
            </a:pPr>
            <a:endParaRPr lang="en-US" altLang="zh-CN" i="1" dirty="0" smtClean="0"/>
          </a:p>
          <a:p>
            <a:pPr marL="0" indent="0">
              <a:buNone/>
            </a:pPr>
            <a:endParaRPr lang="en-US" altLang="zh-CN" i="1" dirty="0" smtClean="0"/>
          </a:p>
          <a:p>
            <a:endParaRPr lang="en-US" altLang="zh-CN" dirty="0" smtClean="0">
              <a:latin typeface="Wingdings"/>
            </a:endParaRPr>
          </a:p>
          <a:p>
            <a:r>
              <a:rPr lang="en-US" altLang="zh-CN" dirty="0" smtClean="0">
                <a:latin typeface="Wingdings"/>
              </a:rPr>
              <a:t></a:t>
            </a:r>
            <a:r>
              <a:rPr lang="en-US" altLang="zh-CN" b="1" dirty="0"/>
              <a:t>There are many pitfalls</a:t>
            </a:r>
            <a:br>
              <a:rPr lang="en-US" altLang="zh-CN" b="1" dirty="0"/>
            </a:br>
            <a:r>
              <a:rPr lang="en-US" altLang="zh-CN" dirty="0"/>
              <a:t>– </a:t>
            </a:r>
            <a:r>
              <a:rPr lang="en-US" altLang="zh-CN" i="1" dirty="0"/>
              <a:t>You need to understand what you’re doing! </a:t>
            </a:r>
            <a:endParaRPr lang="en-US" altLang="zh-CN" dirty="0"/>
          </a:p>
          <a:p>
            <a:endParaRPr kumimoji="1" lang="zh-CN" altLang="en-US" dirty="0"/>
          </a:p>
        </p:txBody>
      </p:sp>
      <p:graphicFrame>
        <p:nvGraphicFramePr>
          <p:cNvPr id="7" name="图表 6"/>
          <p:cNvGraphicFramePr/>
          <p:nvPr>
            <p:extLst>
              <p:ext uri="{D42A27DB-BD31-4B8C-83A1-F6EECF244321}">
                <p14:modId xmlns:p14="http://schemas.microsoft.com/office/powerpoint/2010/main" val="1000937558"/>
              </p:ext>
            </p:extLst>
          </p:nvPr>
        </p:nvGraphicFramePr>
        <p:xfrm>
          <a:off x="609600" y="1905000"/>
          <a:ext cx="80010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6216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4000" b="1" dirty="0" smtClean="0">
                <a:solidFill>
                  <a:schemeClr val="tx1"/>
                </a:solidFill>
              </a:rPr>
              <a:t>5.4 </a:t>
            </a:r>
            <a:r>
              <a:rPr kumimoji="1" lang="en-US" altLang="zh-CN" sz="4000" b="1" dirty="0">
                <a:solidFill>
                  <a:schemeClr val="tx1"/>
                </a:solidFill>
              </a:rPr>
              <a:t>SUMMARY</a:t>
            </a:r>
            <a:endParaRPr kumimoji="1" lang="zh-CN" altLang="en-US" sz="3600" b="1" dirty="0">
              <a:solidFill>
                <a:schemeClr val="tx1"/>
              </a:solidFill>
            </a:endParaRPr>
          </a:p>
        </p:txBody>
      </p:sp>
      <p:sp>
        <p:nvSpPr>
          <p:cNvPr id="3" name="内容占位符 2"/>
          <p:cNvSpPr>
            <a:spLocks noGrp="1"/>
          </p:cNvSpPr>
          <p:nvPr>
            <p:ph sz="quarter" idx="1"/>
          </p:nvPr>
        </p:nvSpPr>
        <p:spPr/>
        <p:txBody>
          <a:bodyPr/>
          <a:lstStyle/>
          <a:p>
            <a:r>
              <a:rPr lang="en-US" altLang="zh-CN" dirty="0">
                <a:latin typeface="Wingdings"/>
              </a:rPr>
              <a:t></a:t>
            </a:r>
            <a:r>
              <a:rPr lang="en-US" altLang="zh-CN" b="1" dirty="0"/>
              <a:t>Focus on evaluation ... and significance</a:t>
            </a:r>
            <a:br>
              <a:rPr lang="en-US" altLang="zh-CN" b="1" dirty="0"/>
            </a:br>
            <a:r>
              <a:rPr lang="en-US" altLang="zh-CN" dirty="0"/>
              <a:t>– </a:t>
            </a:r>
            <a:r>
              <a:rPr lang="en-US" altLang="zh-CN" i="1" dirty="0"/>
              <a:t>Different algorithms differ in performance – but is it significant?</a:t>
            </a:r>
            <a:endParaRPr kumimoji="1" lang="zh-CN" altLang="en-US" dirty="0"/>
          </a:p>
          <a:p>
            <a:endParaRPr kumimoji="1" lang="zh-CN" altLang="en-US" dirty="0"/>
          </a:p>
        </p:txBody>
      </p:sp>
      <p:pic>
        <p:nvPicPr>
          <p:cNvPr id="10244" name="Picture 4" descr="http://www.tawheedkader.com/wp-content/uploads/different-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0480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32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187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749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z="4000" b="1" dirty="0">
                <a:solidFill>
                  <a:schemeClr val="tx1"/>
                </a:solidFill>
              </a:rPr>
              <a:t>Advanced </a:t>
            </a:r>
            <a:r>
              <a:rPr lang="en-US" altLang="zh-CN" sz="4000" b="1" dirty="0" err="1">
                <a:solidFill>
                  <a:schemeClr val="tx1"/>
                </a:solidFill>
              </a:rPr>
              <a:t>Datamining</a:t>
            </a:r>
            <a:r>
              <a:rPr lang="en-US" altLang="zh-CN" sz="4000" b="1" dirty="0">
                <a:solidFill>
                  <a:schemeClr val="tx1"/>
                </a:solidFill>
              </a:rPr>
              <a:t> with </a:t>
            </a:r>
            <a:r>
              <a:rPr lang="en-US" altLang="zh-CN" sz="4000" b="1" dirty="0" smtClean="0">
                <a:solidFill>
                  <a:schemeClr val="tx1"/>
                </a:solidFill>
              </a:rPr>
              <a:t>Weka</a:t>
            </a:r>
            <a:endParaRPr lang="zh-CN" altLang="en-US" sz="4000" b="1" dirty="0">
              <a:solidFill>
                <a:schemeClr val="tx1"/>
              </a:solidFill>
            </a:endParaRPr>
          </a:p>
        </p:txBody>
      </p:sp>
      <p:sp>
        <p:nvSpPr>
          <p:cNvPr id="3" name="Content Placeholder 2"/>
          <p:cNvSpPr>
            <a:spLocks noGrp="1"/>
          </p:cNvSpPr>
          <p:nvPr>
            <p:ph sz="quarter" idx="1"/>
          </p:nvPr>
        </p:nvSpPr>
        <p:spPr/>
        <p:txBody>
          <a:bodyPr>
            <a:normAutofit/>
          </a:bodyPr>
          <a:lstStyle/>
          <a:p>
            <a:r>
              <a:rPr lang="en-US" altLang="zh-CN" dirty="0" smtClean="0"/>
              <a:t>Some </a:t>
            </a:r>
            <a:r>
              <a:rPr lang="en-US" altLang="zh-CN" dirty="0"/>
              <a:t>missing parts in the lectures</a:t>
            </a:r>
          </a:p>
          <a:p>
            <a:r>
              <a:rPr lang="en-US" altLang="zh-CN" sz="2800" dirty="0"/>
              <a:t>Filtered Classifier</a:t>
            </a:r>
          </a:p>
          <a:p>
            <a:r>
              <a:rPr lang="en-US" altLang="zh-CN" sz="2800" dirty="0"/>
              <a:t>Cost-sensitive evaluation and classification</a:t>
            </a:r>
          </a:p>
          <a:p>
            <a:r>
              <a:rPr lang="en-US" altLang="zh-CN" sz="2800" dirty="0"/>
              <a:t>Attribute selection</a:t>
            </a:r>
          </a:p>
          <a:p>
            <a:r>
              <a:rPr lang="en-US" altLang="zh-CN" sz="2800" dirty="0"/>
              <a:t>Clustering </a:t>
            </a:r>
          </a:p>
          <a:p>
            <a:r>
              <a:rPr lang="en-US" altLang="zh-CN" sz="2800" dirty="0"/>
              <a:t>Association rules</a:t>
            </a:r>
          </a:p>
          <a:p>
            <a:r>
              <a:rPr lang="en-US" altLang="zh-CN" sz="2800" dirty="0"/>
              <a:t>Text classification</a:t>
            </a:r>
          </a:p>
          <a:p>
            <a:r>
              <a:rPr lang="en-US" altLang="zh-CN" sz="2800" dirty="0"/>
              <a:t>Weka Experimenter</a:t>
            </a:r>
          </a:p>
          <a:p>
            <a:endParaRPr lang="zh-CN" altLang="en-US" dirty="0"/>
          </a:p>
        </p:txBody>
      </p:sp>
      <p:pic>
        <p:nvPicPr>
          <p:cNvPr id="11268" name="Picture 4" descr="http://socialmediastrategiessummit.com/blog/wp-content/uploads/becoming-an-expe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429000"/>
            <a:ext cx="2476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87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Filtered Classifier</a:t>
            </a:r>
            <a:endParaRPr lang="zh-CN" altLang="en-US" sz="4000" b="1" dirty="0">
              <a:solidFill>
                <a:schemeClr val="tx1"/>
              </a:solidFill>
            </a:endParaRPr>
          </a:p>
        </p:txBody>
      </p:sp>
      <p:sp>
        <p:nvSpPr>
          <p:cNvPr id="3" name="Content Placeholder 2"/>
          <p:cNvSpPr>
            <a:spLocks noGrp="1"/>
          </p:cNvSpPr>
          <p:nvPr>
            <p:ph sz="quarter" idx="1"/>
          </p:nvPr>
        </p:nvSpPr>
        <p:spPr>
          <a:xfrm>
            <a:off x="301752" y="1527048"/>
            <a:ext cx="3660648" cy="4572000"/>
          </a:xfrm>
        </p:spPr>
        <p:txBody>
          <a:bodyPr/>
          <a:lstStyle/>
          <a:p>
            <a:r>
              <a:rPr lang="en-US" altLang="zh-CN" dirty="0"/>
              <a:t>Filter the training data, not testing data</a:t>
            </a:r>
          </a:p>
          <a:p>
            <a:r>
              <a:rPr lang="en-US" altLang="zh-CN" dirty="0"/>
              <a:t>Why do we need Filtered Classifier?</a:t>
            </a:r>
          </a:p>
          <a:p>
            <a:endParaRPr lang="zh-CN" altLang="en-US" dirty="0"/>
          </a:p>
        </p:txBody>
      </p:sp>
      <p:pic>
        <p:nvPicPr>
          <p:cNvPr id="4" name="Content Placeholder 4"/>
          <p:cNvPicPr>
            <a:picLocks noGrp="1" noChangeAspect="1"/>
          </p:cNvPicPr>
          <p:nvPr/>
        </p:nvPicPr>
        <p:blipFill>
          <a:blip r:embed="rId2"/>
          <a:stretch>
            <a:fillRect/>
          </a:stretch>
        </p:blipFill>
        <p:spPr>
          <a:xfrm>
            <a:off x="5419344" y="1676400"/>
            <a:ext cx="2962656" cy="3864334"/>
          </a:xfrm>
          <a:prstGeom prst="rect">
            <a:avLst/>
          </a:prstGeom>
        </p:spPr>
      </p:pic>
    </p:spTree>
    <p:extLst>
      <p:ext uri="{BB962C8B-B14F-4D97-AF65-F5344CB8AC3E}">
        <p14:creationId xmlns:p14="http://schemas.microsoft.com/office/powerpoint/2010/main" val="3964418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842248" cy="758952"/>
          </a:xfrm>
        </p:spPr>
        <p:txBody>
          <a:bodyPr>
            <a:normAutofit fontScale="90000"/>
          </a:bodyPr>
          <a:lstStyle/>
          <a:p>
            <a:r>
              <a:rPr lang="en-US" altLang="zh-CN" b="1" dirty="0">
                <a:solidFill>
                  <a:schemeClr val="tx1"/>
                </a:solidFill>
              </a:rPr>
              <a:t>Cost-sensitive evaluation and classification</a:t>
            </a:r>
            <a:endParaRPr lang="zh-CN" altLang="en-US" b="1" dirty="0">
              <a:solidFill>
                <a:schemeClr val="tx1"/>
              </a:solidFill>
            </a:endParaRPr>
          </a:p>
        </p:txBody>
      </p:sp>
      <p:sp>
        <p:nvSpPr>
          <p:cNvPr id="3" name="Content Placeholder 2"/>
          <p:cNvSpPr>
            <a:spLocks noGrp="1"/>
          </p:cNvSpPr>
          <p:nvPr>
            <p:ph sz="quarter" idx="1"/>
          </p:nvPr>
        </p:nvSpPr>
        <p:spPr/>
        <p:txBody>
          <a:bodyPr/>
          <a:lstStyle/>
          <a:p>
            <a:r>
              <a:rPr lang="en-US" altLang="zh-CN" dirty="0"/>
              <a:t>Costs of different decisions and different kinds of errors</a:t>
            </a:r>
          </a:p>
          <a:p>
            <a:r>
              <a:rPr lang="en-US" altLang="zh-CN" dirty="0"/>
              <a:t>Costs in </a:t>
            </a:r>
            <a:r>
              <a:rPr lang="en-US" altLang="zh-CN" dirty="0" err="1"/>
              <a:t>datamining</a:t>
            </a:r>
            <a:endParaRPr lang="en-US" altLang="zh-CN" dirty="0"/>
          </a:p>
          <a:p>
            <a:pPr marL="0" indent="0">
              <a:buNone/>
            </a:pPr>
            <a:r>
              <a:rPr lang="en-US" altLang="zh-CN" dirty="0"/>
              <a:t>   Misclassification Costs</a:t>
            </a:r>
          </a:p>
          <a:p>
            <a:pPr marL="0" indent="0">
              <a:buNone/>
            </a:pPr>
            <a:r>
              <a:rPr lang="en-US" altLang="zh-CN" dirty="0"/>
              <a:t>   Test Costs</a:t>
            </a:r>
          </a:p>
          <a:p>
            <a:pPr marL="0" indent="0">
              <a:buNone/>
            </a:pPr>
            <a:r>
              <a:rPr lang="en-US" altLang="zh-CN" dirty="0"/>
              <a:t>   Costs of Cases</a:t>
            </a:r>
          </a:p>
          <a:p>
            <a:pPr marL="0" indent="0">
              <a:buNone/>
            </a:pPr>
            <a:r>
              <a:rPr lang="en-US" altLang="zh-CN" dirty="0"/>
              <a:t>   Computation Costs</a:t>
            </a:r>
          </a:p>
          <a:p>
            <a:endParaRPr lang="zh-CN" altLang="en-US" dirty="0"/>
          </a:p>
        </p:txBody>
      </p:sp>
    </p:spTree>
    <p:extLst>
      <p:ext uri="{BB962C8B-B14F-4D97-AF65-F5344CB8AC3E}">
        <p14:creationId xmlns:p14="http://schemas.microsoft.com/office/powerpoint/2010/main" val="3104890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Attribute Selection</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r>
              <a:rPr lang="en-US" altLang="zh-CN" dirty="0" err="1"/>
              <a:t>Uesful</a:t>
            </a:r>
            <a:r>
              <a:rPr lang="en-US" altLang="zh-CN" dirty="0"/>
              <a:t> parts of Attribute Selection</a:t>
            </a:r>
          </a:p>
          <a:p>
            <a:r>
              <a:rPr lang="en-US" altLang="zh-CN" sz="2800" dirty="0"/>
              <a:t>Select relevant attributes</a:t>
            </a:r>
          </a:p>
          <a:p>
            <a:r>
              <a:rPr lang="en-US" altLang="zh-CN" sz="2800" dirty="0"/>
              <a:t>Remove irrelevant attributes</a:t>
            </a:r>
          </a:p>
          <a:p>
            <a:r>
              <a:rPr lang="en-US" altLang="zh-CN" dirty="0"/>
              <a:t>Reasons for Attribute </a:t>
            </a:r>
            <a:r>
              <a:rPr lang="en-US" altLang="zh-CN" dirty="0" err="1"/>
              <a:t>Selction</a:t>
            </a:r>
            <a:endParaRPr lang="en-US" altLang="zh-CN" dirty="0"/>
          </a:p>
          <a:p>
            <a:r>
              <a:rPr lang="en-US" altLang="zh-CN" sz="2800" dirty="0"/>
              <a:t>Simpler model</a:t>
            </a:r>
          </a:p>
          <a:p>
            <a:r>
              <a:rPr lang="en-US" altLang="zh-CN" sz="2800" dirty="0"/>
              <a:t>More Transparent and easier to understand</a:t>
            </a:r>
          </a:p>
          <a:p>
            <a:r>
              <a:rPr lang="en-US" altLang="zh-CN" sz="2800" dirty="0"/>
              <a:t>Shorter Training time</a:t>
            </a:r>
          </a:p>
          <a:p>
            <a:r>
              <a:rPr lang="en-US" altLang="zh-CN" sz="2800" dirty="0"/>
              <a:t>Knowing which attribute is important</a:t>
            </a:r>
          </a:p>
          <a:p>
            <a:endParaRPr lang="zh-CN" altLang="en-US" dirty="0"/>
          </a:p>
        </p:txBody>
      </p:sp>
    </p:spTree>
    <p:extLst>
      <p:ext uri="{BB962C8B-B14F-4D97-AF65-F5344CB8AC3E}">
        <p14:creationId xmlns:p14="http://schemas.microsoft.com/office/powerpoint/2010/main" val="409121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Clustering</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r>
              <a:rPr lang="en-US" altLang="zh-CN" dirty="0"/>
              <a:t>Cluster the instances according to their attribute values</a:t>
            </a:r>
          </a:p>
          <a:p>
            <a:r>
              <a:rPr lang="en-US" altLang="zh-CN" dirty="0"/>
              <a:t>Clustering method: k-means </a:t>
            </a:r>
            <a:r>
              <a:rPr lang="en-US" altLang="zh-CN" dirty="0" err="1"/>
              <a:t>k-means</a:t>
            </a:r>
            <a:r>
              <a:rPr lang="en-US" altLang="zh-CN" dirty="0"/>
              <a:t>++</a:t>
            </a:r>
          </a:p>
        </p:txBody>
      </p:sp>
      <p:pic>
        <p:nvPicPr>
          <p:cNvPr id="4" name="Picture 3"/>
          <p:cNvPicPr>
            <a:picLocks noChangeAspect="1"/>
          </p:cNvPicPr>
          <p:nvPr/>
        </p:nvPicPr>
        <p:blipFill>
          <a:blip r:embed="rId2"/>
          <a:stretch>
            <a:fillRect/>
          </a:stretch>
        </p:blipFill>
        <p:spPr>
          <a:xfrm>
            <a:off x="1582733" y="2971800"/>
            <a:ext cx="5949505" cy="3166322"/>
          </a:xfrm>
          <a:prstGeom prst="rect">
            <a:avLst/>
          </a:prstGeom>
        </p:spPr>
      </p:pic>
    </p:spTree>
    <p:extLst>
      <p:ext uri="{BB962C8B-B14F-4D97-AF65-F5344CB8AC3E}">
        <p14:creationId xmlns:p14="http://schemas.microsoft.com/office/powerpoint/2010/main" val="2560115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Experimenter</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endParaRPr lang="zh-CN" altLang="en-US" dirty="0"/>
          </a:p>
        </p:txBody>
      </p:sp>
      <p:pic>
        <p:nvPicPr>
          <p:cNvPr id="4" name="Content Placeholder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676400" y="1643743"/>
            <a:ext cx="5867400" cy="4693921"/>
          </a:xfrm>
          <a:prstGeom prst="rect">
            <a:avLst/>
          </a:prstGeom>
        </p:spPr>
      </p:pic>
    </p:spTree>
    <p:extLst>
      <p:ext uri="{BB962C8B-B14F-4D97-AF65-F5344CB8AC3E}">
        <p14:creationId xmlns:p14="http://schemas.microsoft.com/office/powerpoint/2010/main" val="204402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dirty="0" smtClean="0">
                <a:solidFill>
                  <a:schemeClr val="tx1"/>
                </a:solidFill>
              </a:rPr>
              <a:t>5.1 </a:t>
            </a:r>
            <a:r>
              <a:rPr lang="en-US" altLang="zh-CN" sz="4000" b="1" dirty="0">
                <a:solidFill>
                  <a:schemeClr val="tx1"/>
                </a:solidFill>
              </a:rPr>
              <a:t>The data mining process</a:t>
            </a:r>
            <a:endParaRPr lang="zh-CN" altLang="en-US" sz="4000" dirty="0">
              <a:solidFill>
                <a:schemeClr val="tx1"/>
              </a:solidFill>
            </a:endParaRPr>
          </a:p>
        </p:txBody>
      </p:sp>
      <p:sp>
        <p:nvSpPr>
          <p:cNvPr id="3" name="Content Placeholder 2"/>
          <p:cNvSpPr>
            <a:spLocks noGrp="1"/>
          </p:cNvSpPr>
          <p:nvPr>
            <p:ph sz="quarter" idx="1"/>
          </p:nvPr>
        </p:nvSpPr>
        <p:spPr>
          <a:xfrm>
            <a:off x="301752" y="1527048"/>
            <a:ext cx="6327648" cy="4572000"/>
          </a:xfrm>
        </p:spPr>
        <p:txBody>
          <a:bodyPr/>
          <a:lstStyle/>
          <a:p>
            <a:r>
              <a:rPr lang="en-US" altLang="zh-CN" b="1" dirty="0"/>
              <a:t>Feel Lucky:</a:t>
            </a:r>
          </a:p>
          <a:p>
            <a:r>
              <a:rPr lang="en-US" altLang="zh-CN" dirty="0"/>
              <a:t>- </a:t>
            </a:r>
            <a:r>
              <a:rPr lang="en-US" altLang="zh-CN" dirty="0" err="1"/>
              <a:t>Weka</a:t>
            </a:r>
            <a:r>
              <a:rPr lang="en-US" altLang="zh-CN" dirty="0"/>
              <a:t> is not everything I need to talk about in my part (Know how rather than why to use </a:t>
            </a:r>
            <a:r>
              <a:rPr lang="en-US" altLang="zh-CN" dirty="0" err="1"/>
              <a:t>Weka</a:t>
            </a:r>
            <a:r>
              <a:rPr lang="en-US" altLang="zh-CN" dirty="0"/>
              <a:t>)</a:t>
            </a:r>
          </a:p>
          <a:p>
            <a:endParaRPr lang="en-US" altLang="zh-CN" dirty="0"/>
          </a:p>
          <a:p>
            <a:r>
              <a:rPr lang="en-US" altLang="zh-CN" b="1" dirty="0"/>
              <a:t>Maybe Not so Lucky:</a:t>
            </a:r>
          </a:p>
          <a:p>
            <a:r>
              <a:rPr lang="en-US" altLang="zh-CN" dirty="0"/>
              <a:t>- Talking about </a:t>
            </a:r>
            <a:r>
              <a:rPr lang="en-US" altLang="zh-CN" dirty="0" err="1"/>
              <a:t>Weka</a:t>
            </a:r>
            <a:r>
              <a:rPr lang="en-US" altLang="zh-CN" dirty="0"/>
              <a:t> is time-consuming. =)</a:t>
            </a: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898737"/>
            <a:ext cx="1981200" cy="2511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919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Experimenter</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endParaRPr lang="zh-CN" altLang="en-US"/>
          </a:p>
        </p:txBody>
      </p:sp>
      <p:pic>
        <p:nvPicPr>
          <p:cNvPr id="4" name="Content Placeholder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676400" y="1600200"/>
            <a:ext cx="5810251" cy="4648200"/>
          </a:xfrm>
          <a:prstGeom prst="rect">
            <a:avLst/>
          </a:prstGeom>
        </p:spPr>
      </p:pic>
    </p:spTree>
    <p:extLst>
      <p:ext uri="{BB962C8B-B14F-4D97-AF65-F5344CB8AC3E}">
        <p14:creationId xmlns:p14="http://schemas.microsoft.com/office/powerpoint/2010/main" val="286492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Experimenter</a:t>
            </a:r>
            <a:endParaRPr lang="zh-CN" altLang="en-US" sz="4000" b="1" dirty="0">
              <a:solidFill>
                <a:schemeClr val="tx1"/>
              </a:solidFill>
            </a:endParaRPr>
          </a:p>
        </p:txBody>
      </p:sp>
      <p:sp>
        <p:nvSpPr>
          <p:cNvPr id="3" name="Content Placeholder 2"/>
          <p:cNvSpPr>
            <a:spLocks noGrp="1"/>
          </p:cNvSpPr>
          <p:nvPr>
            <p:ph sz="quarter" idx="1"/>
          </p:nvPr>
        </p:nvSpPr>
        <p:spPr/>
        <p:txBody>
          <a:bodyPr/>
          <a:lstStyle/>
          <a:p>
            <a:endParaRPr lang="zh-CN" altLang="en-US"/>
          </a:p>
        </p:txBody>
      </p:sp>
      <p:pic>
        <p:nvPicPr>
          <p:cNvPr id="5" name="Content Placeholder 3"/>
          <p:cNvPicPr>
            <a:picLocks noGrp="1" noChangeAspect="1"/>
          </p:cNvPicPr>
          <p:nvPr/>
        </p:nvPicPr>
        <p:blipFill>
          <a:blip r:embed="rId2"/>
          <a:stretch>
            <a:fillRect/>
          </a:stretch>
        </p:blipFill>
        <p:spPr>
          <a:xfrm>
            <a:off x="1580554" y="1614487"/>
            <a:ext cx="5982891" cy="4786313"/>
          </a:xfrm>
          <a:prstGeom prst="rect">
            <a:avLst/>
          </a:prstGeom>
        </p:spPr>
      </p:pic>
    </p:spTree>
    <p:extLst>
      <p:ext uri="{BB962C8B-B14F-4D97-AF65-F5344CB8AC3E}">
        <p14:creationId xmlns:p14="http://schemas.microsoft.com/office/powerpoint/2010/main" val="2950178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rgbClr val="0070C0"/>
                </a:solidFill>
              </a:rPr>
              <a:t>Acknowledgement</a:t>
            </a:r>
            <a:endParaRPr lang="zh-CN" altLang="en-US" sz="4000" b="1" dirty="0">
              <a:solidFill>
                <a:srgbClr val="0070C0"/>
              </a:solidFill>
            </a:endParaRPr>
          </a:p>
        </p:txBody>
      </p:sp>
      <p:sp>
        <p:nvSpPr>
          <p:cNvPr id="3" name="Content Placeholder 2"/>
          <p:cNvSpPr>
            <a:spLocks noGrp="1"/>
          </p:cNvSpPr>
          <p:nvPr>
            <p:ph sz="quarter" idx="1"/>
          </p:nvPr>
        </p:nvSpPr>
        <p:spPr/>
        <p:txBody>
          <a:bodyPr/>
          <a:lstStyle/>
          <a:p>
            <a:r>
              <a:rPr lang="en-US" altLang="zh-CN" dirty="0" smtClean="0">
                <a:solidFill>
                  <a:srgbClr val="C00000"/>
                </a:solidFill>
              </a:rPr>
              <a:t>Thanks Prof. </a:t>
            </a:r>
            <a:r>
              <a:rPr lang="en-US" altLang="zh-CN" dirty="0">
                <a:solidFill>
                  <a:srgbClr val="C00000"/>
                </a:solidFill>
              </a:rPr>
              <a:t>Ian H. </a:t>
            </a:r>
            <a:r>
              <a:rPr lang="en-US" altLang="zh-CN" dirty="0" smtClean="0">
                <a:solidFill>
                  <a:srgbClr val="C00000"/>
                </a:solidFill>
              </a:rPr>
              <a:t>Witten and his Weka MOOC direction. </a:t>
            </a:r>
            <a:endParaRPr lang="en-US" altLang="zh-CN" dirty="0">
              <a:solidFill>
                <a:srgbClr val="C00000"/>
              </a:solidFill>
            </a:endParaRPr>
          </a:p>
          <a:p>
            <a:endParaRPr lang="zh-CN" altLang="en-US" dirty="0"/>
          </a:p>
        </p:txBody>
      </p:sp>
      <p:pic>
        <p:nvPicPr>
          <p:cNvPr id="2050" name="Picture 2" descr="http://www.cs.waikato.ac.nz/~ihw/images_scaled/people/ian-close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09800"/>
            <a:ext cx="3200400" cy="357907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cs.calstatela.edu/wiki/images/f/f7/Weka_GU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06" y="3124200"/>
            <a:ext cx="3880694" cy="266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499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10000birds.com/wp-content/uploads/2012/08/052e-3-211-1024x6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2" y="-14514"/>
            <a:ext cx="10318846" cy="68725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04800" y="609600"/>
            <a:ext cx="7751317" cy="1754326"/>
          </a:xfrm>
          <a:prstGeom prst="rect">
            <a:avLst/>
          </a:prstGeom>
          <a:noFill/>
        </p:spPr>
        <p:txBody>
          <a:bodyPr wrap="square" lIns="91440" tIns="45720" rIns="91440" bIns="45720">
            <a:spAutoFit/>
          </a:bodyPr>
          <a:lstStyle/>
          <a:p>
            <a:pPr>
              <a:defRPr/>
            </a:pPr>
            <a:r>
              <a:rPr lang="en-U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Thank you for your kind attention</a:t>
            </a:r>
          </a:p>
        </p:txBody>
      </p:sp>
    </p:spTree>
    <p:extLst>
      <p:ext uri="{BB962C8B-B14F-4D97-AF65-F5344CB8AC3E}">
        <p14:creationId xmlns:p14="http://schemas.microsoft.com/office/powerpoint/2010/main" val="414939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From Weka to real life</a:t>
            </a:r>
            <a:endParaRPr lang="en-US" altLang="zh-CN" sz="4000" dirty="0">
              <a:solidFill>
                <a:schemeClr val="tx1"/>
              </a:solidFill>
            </a:endParaRPr>
          </a:p>
        </p:txBody>
      </p:sp>
      <p:sp>
        <p:nvSpPr>
          <p:cNvPr id="3" name="Content Placeholder 2"/>
          <p:cNvSpPr>
            <a:spLocks noGrp="1"/>
          </p:cNvSpPr>
          <p:nvPr>
            <p:ph sz="quarter" idx="1"/>
          </p:nvPr>
        </p:nvSpPr>
        <p:spPr/>
        <p:txBody>
          <a:bodyPr/>
          <a:lstStyle/>
          <a:p>
            <a:r>
              <a:rPr lang="en-US" altLang="zh-CN" dirty="0" smtClean="0"/>
              <a:t>When we use weka for MOOC, we never care about the dataset, as it has been already collected.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32" y="3124200"/>
            <a:ext cx="8657143" cy="20190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525" y="3505200"/>
            <a:ext cx="1525875" cy="1473423"/>
          </a:xfrm>
          <a:prstGeom prst="rect">
            <a:avLst/>
          </a:prstGeom>
        </p:spPr>
      </p:pic>
      <p:cxnSp>
        <p:nvCxnSpPr>
          <p:cNvPr id="7" name="Straight Connector 6"/>
          <p:cNvCxnSpPr/>
          <p:nvPr/>
        </p:nvCxnSpPr>
        <p:spPr>
          <a:xfrm>
            <a:off x="260132" y="2895600"/>
            <a:ext cx="8545540" cy="259080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V="1">
            <a:off x="301752" y="2895600"/>
            <a:ext cx="8004048" cy="266700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259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500"/>
                                        <p:tgtEl>
                                          <p:spTgt spid="7"/>
                                        </p:tgtEl>
                                      </p:cBhvr>
                                    </p:animEffect>
                                  </p:childTnLst>
                                </p:cTn>
                              </p:par>
                              <p:par>
                                <p:cTn id="12" presetID="6" presetClass="entr" presetSubtype="16"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Procedures in real life</a:t>
            </a:r>
            <a:endParaRPr lang="zh-CN" altLang="en-US" sz="4000" dirty="0">
              <a:solidFill>
                <a:schemeClr val="tx1"/>
              </a:solidFill>
            </a:endParaRPr>
          </a:p>
        </p:txBody>
      </p:sp>
      <p:sp>
        <p:nvSpPr>
          <p:cNvPr id="3" name="Content Placeholder 2"/>
          <p:cNvSpPr>
            <a:spLocks noGrp="1"/>
          </p:cNvSpPr>
          <p:nvPr>
            <p:ph sz="quarter" idx="1"/>
          </p:nvPr>
        </p:nvSpPr>
        <p:spPr/>
        <p:txBody>
          <a:bodyPr/>
          <a:lstStyle/>
          <a:p>
            <a:r>
              <a:rPr lang="en-US" altLang="zh-CN" b="1" dirty="0" smtClean="0"/>
              <a:t>Why we do data mining in real life?</a:t>
            </a:r>
          </a:p>
          <a:p>
            <a:r>
              <a:rPr lang="en-US" altLang="zh-CN" dirty="0" smtClean="0"/>
              <a:t>- for course projects (This is my current situation)</a:t>
            </a:r>
          </a:p>
          <a:p>
            <a:r>
              <a:rPr lang="en-US" altLang="zh-CN" dirty="0" smtClean="0"/>
              <a:t>- for solving real life problem </a:t>
            </a:r>
          </a:p>
          <a:p>
            <a:r>
              <a:rPr lang="en-US" altLang="zh-CN" dirty="0" smtClean="0"/>
              <a:t>- for fun</a:t>
            </a:r>
          </a:p>
          <a:p>
            <a:r>
              <a:rPr lang="en-US" altLang="zh-CN" dirty="0" smtClean="0"/>
              <a:t>- for …</a:t>
            </a:r>
          </a:p>
          <a:p>
            <a:endParaRPr lang="en-US" altLang="zh-CN" dirty="0"/>
          </a:p>
          <a:p>
            <a:r>
              <a:rPr lang="en-US" altLang="zh-CN" dirty="0" smtClean="0"/>
              <a:t>Now, we have specified our “</a:t>
            </a:r>
            <a:r>
              <a:rPr lang="en-US" altLang="zh-CN" b="1" dirty="0" smtClean="0"/>
              <a:t>question</a:t>
            </a:r>
            <a:r>
              <a:rPr lang="en-US" altLang="zh-CN" dirty="0" smtClean="0"/>
              <a:t>[1]”, then what we do is to </a:t>
            </a:r>
            <a:r>
              <a:rPr lang="en-US" altLang="zh-CN" b="1" dirty="0" smtClean="0"/>
              <a:t>gather the data</a:t>
            </a:r>
            <a:r>
              <a:rPr lang="en-US" altLang="zh-CN" dirty="0" smtClean="0"/>
              <a:t>[2] we need.</a:t>
            </a:r>
          </a:p>
        </p:txBody>
      </p:sp>
      <p:pic>
        <p:nvPicPr>
          <p:cNvPr id="2050" name="Picture 2" descr="http://hackadaycom.files.wordpress.com/2013/01/real-life-mario-kart.png?w=580&amp;h=3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667000"/>
            <a:ext cx="3229708"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731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Real life project</a:t>
            </a:r>
            <a:endParaRPr lang="zh-CN" altLang="en-US" sz="4000" b="1"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r>
              <a:rPr lang="en-US" altLang="zh-CN" dirty="0"/>
              <a:t>This summer vacation, I worked as </a:t>
            </a:r>
            <a:r>
              <a:rPr lang="en-US" altLang="zh-CN" i="1" dirty="0"/>
              <a:t>volunteer programmer(no payment)</a:t>
            </a:r>
            <a:r>
              <a:rPr lang="en-US" altLang="zh-CN" dirty="0"/>
              <a:t> for a start-up, whose objective is  to provide </a:t>
            </a:r>
            <a:r>
              <a:rPr lang="en-US" altLang="zh-CN" i="1" u="sng" dirty="0"/>
              <a:t>article recommendations for developers</a:t>
            </a:r>
            <a:r>
              <a:rPr lang="en-US" altLang="zh-CN" dirty="0"/>
              <a:t>[1]. </a:t>
            </a:r>
          </a:p>
          <a:p>
            <a:endParaRPr lang="en-US" altLang="zh-CN" dirty="0"/>
          </a:p>
          <a:p>
            <a:r>
              <a:rPr lang="en-US" altLang="zh-CN" dirty="0"/>
              <a:t>In this case, we must keep our database, which will index all the </a:t>
            </a:r>
            <a:r>
              <a:rPr lang="en-US" altLang="zh-CN" u="sng" dirty="0"/>
              <a:t>up-to-date articles</a:t>
            </a:r>
            <a:r>
              <a:rPr lang="en-US" altLang="zh-CN" dirty="0"/>
              <a:t> we gather from the whole Internet(</a:t>
            </a:r>
            <a:r>
              <a:rPr lang="en-US" altLang="zh-CN" dirty="0" err="1"/>
              <a:t>mongoDB</a:t>
            </a:r>
            <a:r>
              <a:rPr lang="en-US" altLang="zh-CN" dirty="0"/>
              <a:t>).</a:t>
            </a:r>
          </a:p>
          <a:p>
            <a:endParaRPr lang="en-US" altLang="zh-CN" dirty="0"/>
          </a:p>
          <a:p>
            <a:r>
              <a:rPr lang="en-US" altLang="zh-CN" dirty="0"/>
              <a:t>We use many ways to gather articles, and I just focused on one of them – Get articles </a:t>
            </a:r>
            <a:r>
              <a:rPr lang="en-US" altLang="zh-CN" u="sng" dirty="0"/>
              <a:t>links</a:t>
            </a:r>
            <a:r>
              <a:rPr lang="en-US" altLang="zh-CN" dirty="0"/>
              <a:t> from influencers’ </a:t>
            </a:r>
            <a:r>
              <a:rPr lang="en-US" altLang="zh-CN" u="sng" dirty="0"/>
              <a:t>tweets</a:t>
            </a:r>
            <a:r>
              <a:rPr lang="en-US" altLang="zh-CN" dirty="0"/>
              <a:t> through APIs.</a:t>
            </a:r>
          </a:p>
        </p:txBody>
      </p:sp>
    </p:spTree>
    <p:extLst>
      <p:ext uri="{BB962C8B-B14F-4D97-AF65-F5344CB8AC3E}">
        <p14:creationId xmlns:p14="http://schemas.microsoft.com/office/powerpoint/2010/main" val="27563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smtClean="0">
                <a:solidFill>
                  <a:schemeClr val="tx1"/>
                </a:solidFill>
              </a:rPr>
              <a:t>Procedures in real life</a:t>
            </a:r>
            <a:endParaRPr lang="zh-CN" altLang="en-US" sz="4000"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r>
              <a:rPr lang="en-US" altLang="zh-CN" dirty="0" smtClean="0"/>
              <a:t>Do all the links I gathered work?</a:t>
            </a:r>
          </a:p>
          <a:p>
            <a:r>
              <a:rPr lang="en-US" altLang="zh-CN" b="1" dirty="0" smtClean="0">
                <a:solidFill>
                  <a:srgbClr val="FF0000"/>
                </a:solidFill>
              </a:rPr>
              <a:t> - Never, even I wish they did</a:t>
            </a:r>
          </a:p>
          <a:p>
            <a:endParaRPr lang="en-US" altLang="zh-CN" dirty="0" smtClean="0"/>
          </a:p>
          <a:p>
            <a:r>
              <a:rPr lang="en-US" altLang="zh-CN" dirty="0" smtClean="0"/>
              <a:t>1. Due to algorithm issue, some links I got are in bad format.</a:t>
            </a:r>
          </a:p>
          <a:p>
            <a:r>
              <a:rPr lang="en-US" altLang="zh-CN" dirty="0" smtClean="0"/>
              <a:t>2. Even links are correct, I cannot get articles from all links, as some of them are not links for articles.</a:t>
            </a:r>
          </a:p>
          <a:p>
            <a:r>
              <a:rPr lang="en-US" altLang="zh-CN" dirty="0" smtClean="0"/>
              <a:t>[3. More problems after getting articles from links] </a:t>
            </a:r>
          </a:p>
          <a:p>
            <a:endParaRPr lang="en-US" altLang="zh-CN" dirty="0" smtClean="0"/>
          </a:p>
          <a:p>
            <a:r>
              <a:rPr lang="en-US" altLang="zh-CN" dirty="0" smtClean="0"/>
              <a:t>-- We must do some </a:t>
            </a:r>
            <a:r>
              <a:rPr lang="en-US" altLang="zh-CN" b="1" dirty="0" smtClean="0"/>
              <a:t>clean up</a:t>
            </a:r>
            <a:r>
              <a:rPr lang="en-US" altLang="zh-CN" dirty="0" smtClean="0"/>
              <a:t>[3], after we gathered our data, to better use it.</a:t>
            </a:r>
          </a:p>
        </p:txBody>
      </p:sp>
    </p:spTree>
    <p:extLst>
      <p:ext uri="{BB962C8B-B14F-4D97-AF65-F5344CB8AC3E}">
        <p14:creationId xmlns:p14="http://schemas.microsoft.com/office/powerpoint/2010/main" val="2507631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4000" b="1" dirty="0">
                <a:solidFill>
                  <a:schemeClr val="tx1"/>
                </a:solidFill>
              </a:rPr>
              <a:t>Procedures in real life</a:t>
            </a:r>
            <a:endParaRPr lang="zh-CN" altLang="en-US" sz="4000" dirty="0">
              <a:solidFill>
                <a:schemeClr val="tx1"/>
              </a:solidFill>
            </a:endParaRPr>
          </a:p>
        </p:txBody>
      </p:sp>
      <p:sp>
        <p:nvSpPr>
          <p:cNvPr id="3" name="Content Placeholder 2"/>
          <p:cNvSpPr>
            <a:spLocks noGrp="1"/>
          </p:cNvSpPr>
          <p:nvPr>
            <p:ph sz="quarter" idx="1"/>
          </p:nvPr>
        </p:nvSpPr>
        <p:spPr/>
        <p:txBody>
          <a:bodyPr/>
          <a:lstStyle/>
          <a:p>
            <a:r>
              <a:rPr lang="en-US" altLang="zh-CN" dirty="0" smtClean="0"/>
              <a:t>OK, assume that now we have all the [raw] data(articles here) we need.</a:t>
            </a:r>
            <a:endParaRPr lang="en-US" altLang="zh-CN" dirty="0"/>
          </a:p>
          <a:p>
            <a:endParaRPr lang="en-US" altLang="zh-CN" dirty="0" smtClean="0"/>
          </a:p>
          <a:p>
            <a:r>
              <a:rPr lang="en-US" altLang="zh-CN" dirty="0" smtClean="0"/>
              <a:t>The most important jobs comes – one of them is how to </a:t>
            </a:r>
            <a:r>
              <a:rPr lang="en-US" altLang="zh-CN" i="1" u="sng" dirty="0" smtClean="0"/>
              <a:t>rank articles for different keywords</a:t>
            </a:r>
            <a:r>
              <a:rPr lang="en-US" altLang="zh-CN" i="1" dirty="0" smtClean="0"/>
              <a:t> </a:t>
            </a:r>
            <a:r>
              <a:rPr lang="en-US" altLang="zh-CN" dirty="0" smtClean="0"/>
              <a:t>[how to define keywords</a:t>
            </a:r>
            <a:r>
              <a:rPr lang="en-US" altLang="zh-CN" u="sng" dirty="0" smtClean="0"/>
              <a:t> </a:t>
            </a:r>
            <a:r>
              <a:rPr lang="en-US" altLang="zh-CN" dirty="0" smtClean="0"/>
              <a:t>collection]. (It is more about mathematics issue than computer science here, and I did not participate in this part)</a:t>
            </a:r>
          </a:p>
          <a:p>
            <a:endParaRPr lang="en-US" altLang="zh-CN" dirty="0" smtClean="0"/>
          </a:p>
          <a:p>
            <a:r>
              <a:rPr lang="en-US" altLang="zh-CN" b="1" dirty="0" smtClean="0"/>
              <a:t>-- Define </a:t>
            </a:r>
            <a:r>
              <a:rPr lang="en-US" altLang="zh-CN" b="1" dirty="0"/>
              <a:t>new features</a:t>
            </a:r>
            <a:endParaRPr lang="en-US" altLang="zh-CN" b="1" dirty="0" smtClean="0"/>
          </a:p>
        </p:txBody>
      </p:sp>
    </p:spTree>
    <p:extLst>
      <p:ext uri="{BB962C8B-B14F-4D97-AF65-F5344CB8AC3E}">
        <p14:creationId xmlns:p14="http://schemas.microsoft.com/office/powerpoint/2010/main" val="2260738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569</TotalTime>
  <Words>1720</Words>
  <Application>Microsoft Office PowerPoint</Application>
  <PresentationFormat>On-screen Show (4:3)</PresentationFormat>
  <Paragraphs>302</Paragraphs>
  <Slides>43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宋体</vt:lpstr>
      <vt:lpstr>Arial Rounded MT Bold</vt:lpstr>
      <vt:lpstr>Avenir Medium</vt:lpstr>
      <vt:lpstr>Calibri</vt:lpstr>
      <vt:lpstr>Comic Sans MS</vt:lpstr>
      <vt:lpstr>方正舒体</vt:lpstr>
      <vt:lpstr>Georgia</vt:lpstr>
      <vt:lpstr>Times New Roman</vt:lpstr>
      <vt:lpstr>Wingdings</vt:lpstr>
      <vt:lpstr>Wingdings 2</vt:lpstr>
      <vt:lpstr>Civic</vt:lpstr>
      <vt:lpstr>Data Mining with Weka Putting it all together</vt:lpstr>
      <vt:lpstr>Outline</vt:lpstr>
      <vt:lpstr>5.1 The data mining process </vt:lpstr>
      <vt:lpstr>5.1 The data mining process</vt:lpstr>
      <vt:lpstr>From Weka to real life</vt:lpstr>
      <vt:lpstr>Procedures in real life</vt:lpstr>
      <vt:lpstr>Real life project</vt:lpstr>
      <vt:lpstr>Procedures in real life</vt:lpstr>
      <vt:lpstr>Procedures in real life</vt:lpstr>
      <vt:lpstr>Procedures in real life</vt:lpstr>
      <vt:lpstr>5.2 Pitfalls and pratfalls </vt:lpstr>
      <vt:lpstr>5.2 Pitfalls and pratfalls</vt:lpstr>
      <vt:lpstr>Be skeptical</vt:lpstr>
      <vt:lpstr>Overfitting has many faces</vt:lpstr>
      <vt:lpstr>Missing values</vt:lpstr>
      <vt:lpstr>An Example</vt:lpstr>
      <vt:lpstr>An Example</vt:lpstr>
      <vt:lpstr>5.2 Pitfalls and pratfalls </vt:lpstr>
      <vt:lpstr> No “universal” best algorithm, No free lunch</vt:lpstr>
      <vt:lpstr> No “universal” best algorithm, No free lunch</vt:lpstr>
      <vt:lpstr>5.3 Data mining and ethics </vt:lpstr>
      <vt:lpstr>5.3 Data mining and ethics </vt:lpstr>
      <vt:lpstr>Information privacy laws</vt:lpstr>
      <vt:lpstr>Anonymization</vt:lpstr>
      <vt:lpstr>The purpose of data mining</vt:lpstr>
      <vt:lpstr>Correlation and Causation</vt:lpstr>
      <vt:lpstr>5.3 Summary</vt:lpstr>
      <vt:lpstr>5.4 Summary  </vt:lpstr>
      <vt:lpstr>5.4 SUMMARY</vt:lpstr>
      <vt:lpstr>5.4 SUMMARY</vt:lpstr>
      <vt:lpstr>5.4 SUMMARY</vt:lpstr>
      <vt:lpstr>5.4 SUMMARY</vt:lpstr>
      <vt:lpstr>PowerPoint Presentation</vt:lpstr>
      <vt:lpstr>Advanced Datamining with Weka</vt:lpstr>
      <vt:lpstr>Filtered Classifier</vt:lpstr>
      <vt:lpstr>Cost-sensitive evaluation and classification</vt:lpstr>
      <vt:lpstr>Attribute Selection</vt:lpstr>
      <vt:lpstr>Clustering</vt:lpstr>
      <vt:lpstr>Experimenter</vt:lpstr>
      <vt:lpstr>Experimenter</vt:lpstr>
      <vt:lpstr>Experimenter</vt:lpstr>
      <vt:lpstr>Acknowledgement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 Putting it all together</dc:title>
  <dc:creator>Yanqing Zhou</dc:creator>
  <cp:lastModifiedBy>Zhou, Yanqing</cp:lastModifiedBy>
  <cp:revision>198</cp:revision>
  <dcterms:created xsi:type="dcterms:W3CDTF">2006-08-16T00:00:00Z</dcterms:created>
  <dcterms:modified xsi:type="dcterms:W3CDTF">2013-10-15T20:51:44Z</dcterms:modified>
</cp:coreProperties>
</file>